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75" r:id="rId2"/>
    <p:sldId id="276" r:id="rId3"/>
    <p:sldId id="256" r:id="rId4"/>
    <p:sldId id="261" r:id="rId5"/>
    <p:sldId id="259" r:id="rId6"/>
    <p:sldId id="260" r:id="rId7"/>
    <p:sldId id="263" r:id="rId8"/>
    <p:sldId id="264" r:id="rId9"/>
    <p:sldId id="268" r:id="rId10"/>
    <p:sldId id="269" r:id="rId11"/>
    <p:sldId id="262" r:id="rId12"/>
    <p:sldId id="271" r:id="rId13"/>
    <p:sldId id="273" r:id="rId14"/>
    <p:sldId id="27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FA10"/>
    <a:srgbClr val="F8A2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53" autoAdjust="0"/>
    <p:restoredTop sz="72043" autoAdjust="0"/>
  </p:normalViewPr>
  <p:slideViewPr>
    <p:cSldViewPr>
      <p:cViewPr>
        <p:scale>
          <a:sx n="70" d="100"/>
          <a:sy n="70" d="100"/>
        </p:scale>
        <p:origin x="-984" y="-52"/>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608" y="-6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36D47-F3B2-481D-9A04-8ECF4AB8955E}" type="datetimeFigureOut">
              <a:rPr lang="en-US" smtClean="0"/>
              <a:pPr/>
              <a:t>1/10/2014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0F4AED-5422-459B-A44A-07A1CDFCDCD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hadowlandadventures.com/blog/parties/corporate-team-building-how-laser-tag-fun-builds-the-tea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shadowlandadventures.com/corporate_outings_meetings_parties_maryland_virginia_md_va.php"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tagparty.net/sport/information/resources/documents/tagparty_release_form.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tagparty.net/sport/category/album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tagparty.net/sport/category/mobile/"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cap="all" dirty="0" smtClean="0"/>
              <a:t>FAQ's About Mobile Laser Tag</a:t>
            </a:r>
          </a:p>
          <a:p>
            <a:endParaRPr lang="en-US" sz="1200" cap="all" dirty="0" smtClean="0"/>
          </a:p>
          <a:p>
            <a:r>
              <a:rPr lang="en-US" sz="1200" b="1" dirty="0" smtClean="0"/>
              <a:t>Q. What is ‘Tactical Laser Tag’?</a:t>
            </a:r>
          </a:p>
          <a:p>
            <a:r>
              <a:rPr lang="en-US" sz="1200" dirty="0" smtClean="0"/>
              <a:t/>
            </a:r>
            <a:br>
              <a:rPr lang="en-US" sz="1200" dirty="0" smtClean="0"/>
            </a:br>
            <a:r>
              <a:rPr lang="en-US" sz="1200" dirty="0" smtClean="0"/>
              <a:t>A. Tactical  laser tag is laser tag for the 21st century!  It brings the traditional action  &amp; familiarity of indoor laser tag outdoors and combines it with the thrill and excitement of paintball &amp; the realism of </a:t>
            </a:r>
            <a:r>
              <a:rPr lang="en-US" sz="1200" dirty="0" err="1" smtClean="0"/>
              <a:t>AirSoft</a:t>
            </a:r>
            <a:r>
              <a:rPr lang="en-US" sz="1200" dirty="0" smtClean="0"/>
              <a:t>  minus the risks of a getting bruised or leaving messy paint all over the place Think of it as playing a real life video game.</a:t>
            </a:r>
          </a:p>
          <a:p>
            <a:r>
              <a:rPr lang="en-US" sz="1200" dirty="0" smtClean="0"/>
              <a:t/>
            </a:r>
            <a:br>
              <a:rPr lang="en-US" sz="1200" dirty="0" smtClean="0"/>
            </a:br>
            <a:r>
              <a:rPr lang="en-US" sz="1200" b="1" dirty="0" smtClean="0"/>
              <a:t>Q. Who can play Tactical Laser Tag?</a:t>
            </a:r>
          </a:p>
          <a:p>
            <a:r>
              <a:rPr lang="en-US" sz="1200" dirty="0" smtClean="0"/>
              <a:t/>
            </a:r>
            <a:br>
              <a:rPr lang="en-US" sz="1200" dirty="0" smtClean="0"/>
            </a:br>
            <a:r>
              <a:rPr lang="en-US" sz="1200" dirty="0" smtClean="0"/>
              <a:t>A. Modern Tag-tical laser tag is ideal for both males and females ages 6 and up!  It is mostly a group oriented activity that is  fun &amp; engaging.  This activity will bring a smile  to face of anyone heroic enough to pick up a tagger and conquer the </a:t>
            </a:r>
            <a:r>
              <a:rPr lang="en-US" sz="1200" dirty="0" smtClean="0"/>
              <a:t>battlefield</a:t>
            </a:r>
            <a:r>
              <a:rPr lang="en-US" sz="1200" dirty="0" smtClean="0"/>
              <a:t>!</a:t>
            </a:r>
            <a:br>
              <a:rPr lang="en-US" sz="1200" dirty="0" smtClean="0"/>
            </a:br>
            <a:r>
              <a:rPr lang="en-US" sz="1200" dirty="0" smtClean="0"/>
              <a:t/>
            </a:r>
            <a:br>
              <a:rPr lang="en-US" sz="1200" dirty="0" smtClean="0"/>
            </a:br>
            <a:r>
              <a:rPr lang="en-US" sz="1200" b="1" dirty="0" smtClean="0"/>
              <a:t>Q.  Is it dangerous? Do the Taggers use actual lasers ? </a:t>
            </a:r>
          </a:p>
          <a:p>
            <a:endParaRPr lang="en-US" sz="1200" b="1" dirty="0" smtClean="0"/>
          </a:p>
          <a:p>
            <a:pPr marL="228600" indent="-228600">
              <a:buAutoNum type="alphaUcPeriod"/>
            </a:pPr>
            <a:r>
              <a:rPr lang="en-US" sz="1200" dirty="0" smtClean="0"/>
              <a:t>"</a:t>
            </a:r>
            <a:r>
              <a:rPr lang="en-US" sz="1200" dirty="0" err="1" smtClean="0"/>
              <a:t>Lasertag</a:t>
            </a:r>
            <a:r>
              <a:rPr lang="en-US" sz="1200" dirty="0" smtClean="0"/>
              <a:t>" is the name of the sport only, not the driving technology.   Modern TAG-tical does not use actual lasers but instead uses an Infrared Light Emitting Diode (IRLED) a directional beam of </a:t>
            </a:r>
            <a:r>
              <a:rPr lang="en-US" sz="1200" dirty="0" err="1" smtClean="0"/>
              <a:t>noncoherent</a:t>
            </a:r>
            <a:r>
              <a:rPr lang="en-US" sz="1200" dirty="0" smtClean="0"/>
              <a:t> light similar to what is used in a typical television remote. </a:t>
            </a:r>
          </a:p>
          <a:p>
            <a:pPr marL="342900" indent="-342900">
              <a:buAutoNum type="alphaUcPeriod"/>
            </a:pPr>
            <a:endParaRPr lang="en-US" sz="1200" dirty="0" smtClean="0"/>
          </a:p>
          <a:p>
            <a:pPr marL="342900" indent="-342900"/>
            <a:r>
              <a:rPr lang="en-US" sz="1200" b="1" dirty="0" smtClean="0"/>
              <a:t>Q. Are there any limitations to where I can have my Modern Tag-tical </a:t>
            </a:r>
            <a:r>
              <a:rPr lang="en-US" sz="1200" b="1" dirty="0" smtClean="0"/>
              <a:t>party?</a:t>
            </a:r>
            <a:endParaRPr lang="en-US" sz="1200" b="1" dirty="0" smtClean="0"/>
          </a:p>
          <a:p>
            <a:pPr marL="342900" indent="-342900"/>
            <a:endParaRPr lang="en-US" sz="1200" dirty="0" smtClean="0"/>
          </a:p>
          <a:p>
            <a:pPr marL="342900" indent="-342900">
              <a:buAutoNum type="alphaUcPeriod"/>
            </a:pPr>
            <a:r>
              <a:rPr lang="en-US" sz="1200" dirty="0" smtClean="0"/>
              <a:t>Simply put.  Tactical Laser Tag can be played anywhere .  The backyard, a park, your office, your church, in the woods even in your living room.  The sky is the limit!  You provide the space we bring the fun! </a:t>
            </a:r>
            <a:endParaRPr lang="en-US" dirty="0" smtClean="0"/>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What should I wear to play outdoor laser tag?</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Wear loose fitting clothing that is comfortable to run and maneuver in. Closed toed shoes are also recommended.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Does it have to be outdoors?</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No. We can set up our laser tag city indoors or outdoors. Makes a great event for school functions or youth group lock-ins.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How much space do I need to play?</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We can configure the outdoor laser tag city to fit your space, no matter how big or small. We utilize our barriers as well as the surrounding elements to create the </a:t>
            </a:r>
            <a:r>
              <a:rPr lang="en-US" sz="1200" kern="1200" dirty="0" smtClean="0">
                <a:solidFill>
                  <a:schemeClr val="tx1"/>
                </a:solidFill>
                <a:latin typeface="+mn-lt"/>
                <a:ea typeface="+mn-ea"/>
                <a:cs typeface="+mn-cs"/>
              </a:rPr>
              <a:t>most optimal playing </a:t>
            </a:r>
            <a:r>
              <a:rPr lang="en-US" sz="1200" kern="1200" dirty="0" smtClean="0">
                <a:solidFill>
                  <a:schemeClr val="tx1"/>
                </a:solidFill>
                <a:latin typeface="+mn-lt"/>
                <a:ea typeface="+mn-ea"/>
                <a:cs typeface="+mn-cs"/>
              </a:rPr>
              <a:t>field.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b="1" dirty="0" smtClean="0"/>
              <a:t>Questions and Answers</a:t>
            </a:r>
          </a:p>
          <a:p>
            <a:endParaRPr lang="en-US" b="1" dirty="0" smtClean="0"/>
          </a:p>
          <a:p>
            <a:r>
              <a:rPr lang="en-US" b="1" dirty="0" smtClean="0"/>
              <a:t>Q. How much does it cost?</a:t>
            </a:r>
            <a:endParaRPr lang="en-US" dirty="0" smtClean="0"/>
          </a:p>
          <a:p>
            <a:pPr marL="228600" indent="-228600">
              <a:buAutoNum type="alphaUcPeriod"/>
            </a:pPr>
            <a:r>
              <a:rPr lang="en-US" dirty="0" smtClean="0"/>
              <a:t>Our event pricing and selections can be found by selecting the “Party/Event Packages" button on the top menu and choosing your type of party event. You can also click on the “Book My</a:t>
            </a:r>
            <a:r>
              <a:rPr lang="en-US" baseline="0" dirty="0" smtClean="0"/>
              <a:t> Campaign”</a:t>
            </a:r>
            <a:r>
              <a:rPr lang="en-US" dirty="0" smtClean="0"/>
              <a:t> button on the top menu to reserve your campaign date/time. </a:t>
            </a:r>
            <a:r>
              <a:rPr lang="en-US" dirty="0" smtClean="0"/>
              <a:t>Looking to save money? Combine parties with other parents and share the costs! Some parents do that with us and we always treat our birthday celebrants special.  We can also split the payments at the event for your convenience.  Lastly we offer discount promotions to</a:t>
            </a:r>
            <a:r>
              <a:rPr lang="en-US" baseline="0" dirty="0" smtClean="0"/>
              <a:t> non-profit organizations/military groups  at varying times through out the year.  See the </a:t>
            </a:r>
            <a:r>
              <a:rPr lang="en-US" u="sng" baseline="0" dirty="0" smtClean="0">
                <a:solidFill>
                  <a:srgbClr val="0070C0"/>
                </a:solidFill>
              </a:rPr>
              <a:t>discounts</a:t>
            </a:r>
            <a:r>
              <a:rPr lang="en-US" baseline="0" dirty="0" smtClean="0"/>
              <a:t> link here for more details.  </a:t>
            </a:r>
          </a:p>
          <a:p>
            <a:pPr marL="228600" indent="-228600">
              <a:buAutoNum type="alphaUcPeriod"/>
            </a:pPr>
            <a:endParaRPr lang="en-US" dirty="0" smtClean="0"/>
          </a:p>
          <a:p>
            <a:r>
              <a:rPr lang="en-US" b="1" dirty="0" smtClean="0"/>
              <a:t>Q. What are the rules for the deposit?</a:t>
            </a:r>
            <a:endParaRPr lang="en-US" dirty="0" smtClean="0"/>
          </a:p>
          <a:p>
            <a:r>
              <a:rPr lang="en-US" dirty="0" smtClean="0"/>
              <a:t>Deposit is non-refundable. If you provide at least 14 days notice you may apply your deposit to any available date or time within the next two months. Any party cancelled with less than 14 days will forfeit their deposit. We will work with you on rain delays and do not count that as a cancellation.</a:t>
            </a:r>
          </a:p>
          <a:p>
            <a:endParaRPr lang="en-US" dirty="0" smtClean="0"/>
          </a:p>
          <a:p>
            <a:r>
              <a:rPr lang="en-US" b="1" dirty="0" smtClean="0"/>
              <a:t>Q. How much space do I need?</a:t>
            </a:r>
            <a:endParaRPr lang="en-US" dirty="0" smtClean="0"/>
          </a:p>
          <a:p>
            <a:pPr marL="228600" indent="-228600">
              <a:buAutoNum type="alphaUcPeriod"/>
            </a:pPr>
            <a:r>
              <a:rPr lang="en-US" dirty="0" smtClean="0"/>
              <a:t>My general answer is approximately the size of a tennis court, but there are a lot of factors that can come into play. If you have a large group (greater than 12 people), you may want to increase the size of the field from this default. Also, if you have minimal barriers</a:t>
            </a:r>
            <a:r>
              <a:rPr lang="en-US" baseline="0" dirty="0" smtClean="0"/>
              <a:t> </a:t>
            </a:r>
            <a:r>
              <a:rPr lang="en-US" dirty="0" smtClean="0"/>
              <a:t>or obstacles to hide behind in a closed area you should consider a larger play </a:t>
            </a:r>
            <a:r>
              <a:rPr lang="en-US" baseline="0" dirty="0" smtClean="0"/>
              <a:t>area</a:t>
            </a:r>
            <a:r>
              <a:rPr lang="en-US" dirty="0" smtClean="0"/>
              <a:t>.  But here is the good news! We have made battlefields work in so many different size rooms/spaces and even neighborhoods!</a:t>
            </a:r>
            <a:r>
              <a:rPr lang="en-US" baseline="0" dirty="0" smtClean="0"/>
              <a:t> </a:t>
            </a:r>
            <a:r>
              <a:rPr lang="en-US" dirty="0" smtClean="0"/>
              <a:t>If you have gates on both sides of your back yard, we can play front yard versus back yard! This greatly reduces the space requirements. You can join with your neighbors and play across </a:t>
            </a:r>
            <a:r>
              <a:rPr lang="en-US" u="sng" dirty="0" smtClean="0"/>
              <a:t>multiple</a:t>
            </a:r>
            <a:r>
              <a:rPr lang="en-US" dirty="0" smtClean="0"/>
              <a:t> front yards! In cul-de-sacs, we can play across the common area and front yards. A lot of neighborhoods have common areas or parks that are open to its residence to have events like ours. Also, there are a number of great parks in the area that make perfect battlefields. We have worked with the city and county park services and surrounding towns. Most are very accommodating and we meet all of the requirements to have events in our local parks. Whether you live in an apartment or have a 500 acre spread, we can provide a Modern Tag-tical experience</a:t>
            </a:r>
            <a:r>
              <a:rPr lang="en-US" baseline="0" dirty="0" smtClean="0"/>
              <a:t> for </a:t>
            </a:r>
            <a:r>
              <a:rPr lang="en-US" dirty="0" smtClean="0"/>
              <a:t>you! </a:t>
            </a:r>
          </a:p>
          <a:p>
            <a:pPr marL="228600" indent="-228600">
              <a:buNone/>
            </a:pPr>
            <a:endParaRPr lang="en-US" dirty="0" smtClean="0"/>
          </a:p>
          <a:p>
            <a:r>
              <a:rPr lang="en-US" b="1" dirty="0" smtClean="0"/>
              <a:t>Q. Where are you located? I want to come by and see the place.</a:t>
            </a:r>
            <a:endParaRPr lang="en-US" dirty="0" smtClean="0"/>
          </a:p>
          <a:p>
            <a:pPr marL="228600" indent="-228600">
              <a:buAutoNum type="alphaUcPeriod"/>
            </a:pPr>
            <a:r>
              <a:rPr lang="en-US" dirty="0" smtClean="0"/>
              <a:t>We are a mobile company and do not have a set battlefield (Yet). We are based out of Enterprise,</a:t>
            </a:r>
            <a:r>
              <a:rPr lang="en-US" baseline="0" dirty="0" smtClean="0"/>
              <a:t> AL </a:t>
            </a:r>
            <a:r>
              <a:rPr lang="en-US" dirty="0" smtClean="0"/>
              <a:t>but can set up a battlefield in any location of your choosing. </a:t>
            </a:r>
          </a:p>
          <a:p>
            <a:pPr marL="228600" indent="-228600">
              <a:buAutoNum type="alphaUcPeriod"/>
            </a:pPr>
            <a:endParaRPr lang="en-US" dirty="0" smtClean="0"/>
          </a:p>
          <a:p>
            <a:r>
              <a:rPr lang="en-US" b="1" dirty="0" smtClean="0"/>
              <a:t>Q. When do you arrive?</a:t>
            </a:r>
            <a:endParaRPr lang="en-US" dirty="0" smtClean="0"/>
          </a:p>
          <a:p>
            <a:pPr marL="228600" indent="-228600">
              <a:buAutoNum type="alphaUcPeriod"/>
            </a:pPr>
            <a:r>
              <a:rPr lang="en-US" dirty="0" smtClean="0"/>
              <a:t>Depending on the type of event you reserve, we will be there 30 minutes to 1 hour before the planned start time. For our base event and smaller setups, 30 minutes is all we need. If we run into traffic or other delays, our Event Manager will call you with an update. Please ensure your contact information is correct for the day of the event.</a:t>
            </a:r>
          </a:p>
          <a:p>
            <a:pPr marL="228600" indent="-228600">
              <a:buAutoNum type="alphaUcPeriod"/>
            </a:pPr>
            <a:endParaRPr lang="en-US" dirty="0" smtClean="0"/>
          </a:p>
          <a:p>
            <a:r>
              <a:rPr lang="en-US" b="1" dirty="0" smtClean="0"/>
              <a:t>Q. How do Summer Camps Work</a:t>
            </a:r>
            <a:endParaRPr lang="en-US" dirty="0" smtClean="0"/>
          </a:p>
          <a:p>
            <a:pPr marL="228600" indent="-228600">
              <a:buAutoNum type="alphaUcPeriod"/>
            </a:pPr>
            <a:r>
              <a:rPr lang="en-US" dirty="0" smtClean="0"/>
              <a:t>During our Summer Camp season, we will come to your Summer Camp and run events for 2, 4 or 8 hours. These events can include Tactical</a:t>
            </a:r>
            <a:r>
              <a:rPr lang="en-US" baseline="0" dirty="0" smtClean="0"/>
              <a:t> Laser Tag, W</a:t>
            </a:r>
            <a:r>
              <a:rPr lang="en-US" dirty="0" smtClean="0"/>
              <a:t>ater tag, Archery Tag,</a:t>
            </a:r>
            <a:r>
              <a:rPr lang="en-US" baseline="0" dirty="0" smtClean="0"/>
              <a:t> Glow Tag, and coming soon Mobile Paintball</a:t>
            </a:r>
            <a:r>
              <a:rPr lang="en-US" dirty="0" smtClean="0"/>
              <a:t>. </a:t>
            </a:r>
          </a:p>
          <a:p>
            <a:pPr marL="228600" indent="-228600">
              <a:buAutoNum type="alphaUcPeriod"/>
            </a:pPr>
            <a:endParaRPr lang="en-US" dirty="0" smtClean="0"/>
          </a:p>
          <a:p>
            <a:pPr marL="228600" indent="-228600">
              <a:buAutoNum type="alphaUcPeriod"/>
            </a:pPr>
            <a:r>
              <a:rPr lang="en-US" b="1" dirty="0" smtClean="0"/>
              <a:t>Q. I live outside the Enterprise, AL area, will you drive to me?</a:t>
            </a:r>
            <a:endParaRPr lang="en-US" dirty="0" smtClean="0"/>
          </a:p>
          <a:p>
            <a:pPr marL="228600" indent="-228600">
              <a:buAutoNum type="alphaUcPeriod"/>
            </a:pPr>
            <a:r>
              <a:rPr lang="en-US" dirty="0" smtClean="0"/>
              <a:t>Yes, but we do charge a mileage charge (.50 per mile) for each mile in excess of</a:t>
            </a:r>
            <a:r>
              <a:rPr lang="en-US" baseline="0" dirty="0" smtClean="0"/>
              <a:t> </a:t>
            </a:r>
            <a:r>
              <a:rPr lang="en-US" dirty="0" smtClean="0"/>
              <a:t>our standard 50 mile radius area.  For the most accurate quote on mileage give us a call. </a:t>
            </a:r>
          </a:p>
          <a:p>
            <a:pPr marL="228600" indent="-228600">
              <a:buAutoNum type="alphaUcPeriod"/>
            </a:pPr>
            <a:endParaRPr lang="en-US" dirty="0" smtClean="0"/>
          </a:p>
          <a:p>
            <a:r>
              <a:rPr lang="en-US" b="1" dirty="0" smtClean="0"/>
              <a:t>Q. Can Modern Tag-tical drop off equipment and I run the party?</a:t>
            </a:r>
            <a:endParaRPr lang="en-US" dirty="0" smtClean="0"/>
          </a:p>
          <a:p>
            <a:pPr marL="228600" indent="-228600">
              <a:buAutoNum type="alphaUcPeriod"/>
            </a:pPr>
            <a:r>
              <a:rPr lang="en-US" dirty="0" smtClean="0"/>
              <a:t>Short answer</a:t>
            </a:r>
            <a:r>
              <a:rPr lang="en-US" baseline="0" dirty="0" smtClean="0"/>
              <a:t> is NO.</a:t>
            </a:r>
            <a:r>
              <a:rPr lang="en-US" dirty="0" smtClean="0"/>
              <a:t> Modern Tag-tical prefers to provide the equipment and the personnel to run the games/events. This will ensure that you have the best and</a:t>
            </a:r>
            <a:r>
              <a:rPr lang="en-US" baseline="0" dirty="0" smtClean="0"/>
              <a:t> most efficient use of your reserved time as possible.   Plus our Field Marshalls are experts at maximizing the fun allowing you to just sit back and enjoy yourself.   Our </a:t>
            </a:r>
            <a:r>
              <a:rPr lang="en-US" dirty="0" smtClean="0"/>
              <a:t>Field</a:t>
            </a:r>
            <a:r>
              <a:rPr lang="en-US" baseline="0" dirty="0" smtClean="0"/>
              <a:t> Marshalls</a:t>
            </a:r>
            <a:r>
              <a:rPr lang="en-US" dirty="0" smtClean="0"/>
              <a:t> will train your “Soldiers” to use the equipment and the rules of the many games that we play. The </a:t>
            </a:r>
            <a:r>
              <a:rPr lang="en-US" dirty="0" smtClean="0"/>
              <a:t>Field</a:t>
            </a:r>
            <a:r>
              <a:rPr lang="en-US" baseline="0" dirty="0" smtClean="0"/>
              <a:t> Marshalls</a:t>
            </a:r>
            <a:r>
              <a:rPr lang="en-US" dirty="0" smtClean="0"/>
              <a:t> </a:t>
            </a:r>
            <a:r>
              <a:rPr lang="en-US" dirty="0" smtClean="0"/>
              <a:t>will direct the teams through the games and be there to help motivate them to become battlefield conquerors! Your job is to have fun and enjoy the experience.</a:t>
            </a:r>
          </a:p>
          <a:p>
            <a:pPr marL="228600" indent="-228600">
              <a:buAutoNum type="alphaUcPeriod"/>
            </a:pPr>
            <a:endParaRPr lang="en-US" dirty="0" smtClean="0"/>
          </a:p>
          <a:p>
            <a:r>
              <a:rPr lang="en-US" b="1" dirty="0" smtClean="0"/>
              <a:t>Q. Do I have to use</a:t>
            </a:r>
            <a:r>
              <a:rPr lang="en-US" b="1" baseline="0" dirty="0" smtClean="0"/>
              <a:t> the barriers/bunkers</a:t>
            </a:r>
            <a:r>
              <a:rPr lang="en-US" b="1" dirty="0" smtClean="0"/>
              <a:t>?</a:t>
            </a:r>
            <a:endParaRPr lang="en-US" dirty="0" smtClean="0"/>
          </a:p>
          <a:p>
            <a:pPr marL="228600" indent="-228600">
              <a:buAutoNum type="alphaUcPeriod"/>
            </a:pPr>
            <a:r>
              <a:rPr lang="en-US" dirty="0" smtClean="0"/>
              <a:t>Although our packages do include a few barriers.</a:t>
            </a:r>
            <a:r>
              <a:rPr lang="en-US" baseline="0" dirty="0" smtClean="0"/>
              <a:t>  Some battlefields can also offer more fun and realism if </a:t>
            </a:r>
            <a:r>
              <a:rPr lang="en-US" dirty="0" smtClean="0"/>
              <a:t>you have a lot of landscaping / trees.  It’s your choice in type of battlefield.  We can even mix in a few of our barriers with</a:t>
            </a:r>
            <a:r>
              <a:rPr lang="en-US" baseline="0" dirty="0" smtClean="0"/>
              <a:t> the natural barriers that your play area already have. </a:t>
            </a:r>
            <a:r>
              <a:rPr lang="en-US" dirty="0" smtClean="0"/>
              <a:t>This is also a good option for those younger participants who really just want to get out there and shoot.</a:t>
            </a:r>
          </a:p>
          <a:p>
            <a:pPr marL="228600" indent="-228600">
              <a:buAutoNum type="alphaUcPeriod"/>
            </a:pPr>
            <a:endParaRPr lang="en-US" dirty="0" smtClean="0"/>
          </a:p>
          <a:p>
            <a:pPr marL="228600" indent="-228600">
              <a:buAutoNum type="alphaUcPeriod"/>
            </a:pPr>
            <a:r>
              <a:rPr lang="en-US" b="1" dirty="0" smtClean="0"/>
              <a:t>Q. Does my kid really need to be 6 years or older to play?</a:t>
            </a:r>
            <a:endParaRPr lang="en-US" dirty="0" smtClean="0"/>
          </a:p>
          <a:p>
            <a:pPr marL="228600" indent="-228600">
              <a:buAutoNum type="alphaUcPeriod"/>
            </a:pPr>
            <a:r>
              <a:rPr lang="en-US" dirty="0" smtClean="0"/>
              <a:t>We </a:t>
            </a:r>
            <a:r>
              <a:rPr lang="en-US" u="sng" dirty="0" smtClean="0"/>
              <a:t>strongly</a:t>
            </a:r>
            <a:r>
              <a:rPr lang="en-US" dirty="0" smtClean="0"/>
              <a:t> recommend YES. While some of the guests could be younger (which is normal for an seven year old birthday party), we do not recommend going younger than 6.  It has been our experience, that the under 6 crowd gets disinterested quickly after a couple of games.  Although</a:t>
            </a:r>
            <a:r>
              <a:rPr lang="en-US" baseline="0" dirty="0" smtClean="0"/>
              <a:t> our taggers</a:t>
            </a:r>
            <a:r>
              <a:rPr lang="en-US" dirty="0" smtClean="0"/>
              <a:t> are not very</a:t>
            </a:r>
            <a:r>
              <a:rPr lang="en-US" baseline="0" dirty="0" smtClean="0"/>
              <a:t> heavy (only weighing 2.4lbs), </a:t>
            </a:r>
            <a:r>
              <a:rPr lang="en-US" dirty="0" smtClean="0"/>
              <a:t>it can be very frustrating work for a 6</a:t>
            </a:r>
            <a:r>
              <a:rPr lang="en-US" baseline="0" dirty="0" smtClean="0"/>
              <a:t> year </a:t>
            </a:r>
            <a:r>
              <a:rPr lang="en-US" baseline="0" dirty="0" err="1" smtClean="0"/>
              <a:t>old’s</a:t>
            </a:r>
            <a:r>
              <a:rPr lang="en-US" baseline="0" dirty="0" smtClean="0"/>
              <a:t> attention span while trying to play a team based</a:t>
            </a:r>
            <a:r>
              <a:rPr lang="en-US" dirty="0" smtClean="0"/>
              <a:t>.  However, as we do not like</a:t>
            </a:r>
            <a:r>
              <a:rPr lang="en-US" baseline="0" dirty="0" smtClean="0"/>
              <a:t> to exclude anyone from having this awesome experience, we will leave it to the discretion of the Field Marshal as to whether or not our younger party goers can be heroes too. (Never the less please be prepared for them to be rotated in or out if need be)</a:t>
            </a:r>
            <a:r>
              <a:rPr lang="en-US" dirty="0" smtClean="0"/>
              <a:t>.</a:t>
            </a:r>
          </a:p>
          <a:p>
            <a:pPr marL="228600" indent="-228600">
              <a:buAutoNum type="alphaUcPeriod"/>
            </a:pPr>
            <a:endParaRPr lang="en-US" dirty="0" smtClean="0"/>
          </a:p>
          <a:p>
            <a:r>
              <a:rPr lang="en-US" b="1" dirty="0" smtClean="0"/>
              <a:t>Q. I need teambuilding! My office is constantly snapping at each other and we need some release. What do you do for teambuilding?</a:t>
            </a:r>
            <a:endParaRPr lang="en-US" dirty="0" smtClean="0"/>
          </a:p>
          <a:p>
            <a:pPr marL="228600" indent="-228600">
              <a:buAutoNum type="alphaUcPeriod"/>
            </a:pPr>
            <a:r>
              <a:rPr lang="en-US" dirty="0" smtClean="0"/>
              <a:t>At its core tactical laser tag is a TEAM sport!  Although we can track individual accomplishments and kill</a:t>
            </a:r>
            <a:r>
              <a:rPr lang="en-US" baseline="0" dirty="0" smtClean="0"/>
              <a:t> totals (which to some is very satisfying)</a:t>
            </a:r>
            <a:r>
              <a:rPr lang="en-US" dirty="0" smtClean="0"/>
              <a:t>.  We prefer to focus</a:t>
            </a:r>
            <a:r>
              <a:rPr lang="en-US" baseline="0" dirty="0" smtClean="0"/>
              <a:t> on </a:t>
            </a:r>
            <a:r>
              <a:rPr lang="en-US" dirty="0" smtClean="0"/>
              <a:t>Team objectives.</a:t>
            </a:r>
            <a:r>
              <a:rPr lang="en-US" baseline="0" dirty="0" smtClean="0"/>
              <a:t>  Most of our missions require Teams to </a:t>
            </a:r>
            <a:r>
              <a:rPr lang="en-US" dirty="0" smtClean="0"/>
              <a:t>work together in</a:t>
            </a:r>
            <a:r>
              <a:rPr lang="en-US" baseline="0" dirty="0" smtClean="0"/>
              <a:t> order to reach an objective and bring home the victory</a:t>
            </a:r>
            <a:r>
              <a:rPr lang="en-US" dirty="0" smtClean="0"/>
              <a:t>. In the end playing</a:t>
            </a:r>
            <a:r>
              <a:rPr lang="en-US" baseline="0" dirty="0" smtClean="0"/>
              <a:t> Tactical Laser Tag can help to strengthen or improve your team in </a:t>
            </a:r>
            <a:r>
              <a:rPr lang="en-US" dirty="0" smtClean="0"/>
              <a:t>areas such</a:t>
            </a:r>
            <a:r>
              <a:rPr lang="en-US" baseline="0" dirty="0" smtClean="0"/>
              <a:t> as communication, creative thinking, planning, camaraderie, and morale.  Furthermore, individually this awesome game can also help some of your “Soldiers” to overcome shyness, fear, and even improve their overall confidence; plus there are other cursory benefits as well.  Ask me about that </a:t>
            </a:r>
            <a:r>
              <a:rPr lang="en-US" u="sng" baseline="0" dirty="0" smtClean="0"/>
              <a:t>after</a:t>
            </a:r>
            <a:r>
              <a:rPr lang="en-US" baseline="0" dirty="0" smtClean="0"/>
              <a:t> you have spent about 30 minutes of pure adrenaline pumping fun sweating away at your objectives!  </a:t>
            </a:r>
            <a:r>
              <a:rPr lang="en-US" dirty="0" smtClean="0"/>
              <a:t>With larger battlefields we can create scenarios that will require your team to work together, create plans, and communicate as the battle changes. Sometimes just the simple act of getting out there and playing the game is all a team needs to</a:t>
            </a:r>
            <a:r>
              <a:rPr lang="en-US" baseline="0" dirty="0" smtClean="0"/>
              <a:t> show its strengths or develop in areas that need improvement</a:t>
            </a:r>
            <a:r>
              <a:rPr lang="en-US" dirty="0" smtClean="0"/>
              <a:t>.</a:t>
            </a:r>
          </a:p>
          <a:p>
            <a:pPr marL="228600" indent="-228600">
              <a:buAutoNum type="alphaUcPeriod"/>
            </a:pPr>
            <a:endParaRPr lang="en-US" dirty="0" smtClean="0"/>
          </a:p>
          <a:p>
            <a:r>
              <a:rPr lang="en-US" b="1" dirty="0" smtClean="0"/>
              <a:t>Q. I made a deposit, what happens if it rains?</a:t>
            </a:r>
            <a:endParaRPr lang="en-US" dirty="0" smtClean="0"/>
          </a:p>
          <a:p>
            <a:pPr marL="228600" indent="-228600">
              <a:buAutoNum type="alphaUcPeriod"/>
            </a:pPr>
            <a:r>
              <a:rPr lang="en-US" dirty="0" smtClean="0"/>
              <a:t>We are more than willing to work with you on a replacement date for the your event. Even</a:t>
            </a:r>
            <a:r>
              <a:rPr lang="en-US" baseline="0" dirty="0" smtClean="0"/>
              <a:t> though our Battle Rifles</a:t>
            </a:r>
            <a:r>
              <a:rPr lang="en-US" dirty="0" smtClean="0"/>
              <a:t> are very durable and can handle a tactical environment,</a:t>
            </a:r>
            <a:r>
              <a:rPr lang="en-US" baseline="0" dirty="0" smtClean="0"/>
              <a:t> we do understand that most</a:t>
            </a:r>
            <a:r>
              <a:rPr lang="en-US" dirty="0" smtClean="0"/>
              <a:t> “Soldiers” like to stay dry. There is usually a 2 - 3 day warning when weather is looking bad. </a:t>
            </a:r>
            <a:r>
              <a:rPr lang="en-US" dirty="0" smtClean="0"/>
              <a:t>Typical southern</a:t>
            </a:r>
            <a:r>
              <a:rPr lang="en-US" baseline="0" dirty="0" smtClean="0"/>
              <a:t> Alabama weather</a:t>
            </a:r>
            <a:r>
              <a:rPr lang="en-US" dirty="0" smtClean="0"/>
              <a:t>, rain moves in and out quickly.  However, if it</a:t>
            </a:r>
            <a:r>
              <a:rPr lang="en-US" baseline="0" dirty="0" smtClean="0"/>
              <a:t> looks as though your day may be a lost do to weather, or i</a:t>
            </a:r>
            <a:r>
              <a:rPr lang="en-US" dirty="0" smtClean="0"/>
              <a:t>f you start to have concerns, please get in touch with us and we can work with you to come up with viable solution. </a:t>
            </a:r>
          </a:p>
          <a:p>
            <a:pPr marL="228600" indent="-228600">
              <a:buNone/>
            </a:pPr>
            <a:endParaRPr lang="en-US" dirty="0" smtClean="0"/>
          </a:p>
          <a:p>
            <a:r>
              <a:rPr lang="en-US" b="1" dirty="0" smtClean="0"/>
              <a:t>Q. Can we play indoors? We have a gym at our Church/School.</a:t>
            </a:r>
            <a:endParaRPr lang="en-US" dirty="0" smtClean="0"/>
          </a:p>
          <a:p>
            <a:pPr marL="228600" indent="-228600">
              <a:buAutoNum type="alphaUcPeriod"/>
            </a:pPr>
            <a:r>
              <a:rPr lang="en-US" dirty="0" smtClean="0"/>
              <a:t>Of course!</a:t>
            </a:r>
            <a:r>
              <a:rPr lang="en-US" baseline="0" dirty="0" smtClean="0"/>
              <a:t> We are prepared to host</a:t>
            </a:r>
            <a:r>
              <a:rPr lang="en-US" dirty="0" smtClean="0"/>
              <a:t> indoor events for churches &amp; youth groups. However, keep in mind that such events may require the larger play areas create the best indoor battlefields.</a:t>
            </a:r>
            <a:r>
              <a:rPr lang="en-US" baseline="0" dirty="0" smtClean="0"/>
              <a:t>  A</a:t>
            </a:r>
            <a:r>
              <a:rPr lang="en-US" dirty="0" smtClean="0"/>
              <a:t> basketball court is easily a large enough area to have a good battle. We can done overnight lock-ins with schools and churches</a:t>
            </a:r>
            <a:r>
              <a:rPr lang="en-US" baseline="0" dirty="0" smtClean="0"/>
              <a:t> and p</a:t>
            </a:r>
            <a:r>
              <a:rPr lang="en-US" dirty="0" smtClean="0"/>
              <a:t>laying this tactical</a:t>
            </a:r>
            <a:r>
              <a:rPr lang="en-US" baseline="0" dirty="0" smtClean="0"/>
              <a:t> laser tag </a:t>
            </a:r>
            <a:r>
              <a:rPr lang="en-US" dirty="0" smtClean="0"/>
              <a:t>in a dimly lit gym is an amazing experience. Sounds</a:t>
            </a:r>
            <a:r>
              <a:rPr lang="en-US" baseline="0" dirty="0" smtClean="0"/>
              <a:t> like a perfect opportunity for a Glow Tag Party!</a:t>
            </a:r>
            <a:r>
              <a:rPr lang="en-US" dirty="0" smtClean="0"/>
              <a:t>.</a:t>
            </a:r>
          </a:p>
          <a:p>
            <a:pPr marL="228600" indent="-228600">
              <a:buNone/>
            </a:pPr>
            <a:endParaRPr lang="en-US" dirty="0" smtClean="0"/>
          </a:p>
          <a:p>
            <a:r>
              <a:rPr lang="en-US" b="1" dirty="0" smtClean="0"/>
              <a:t>Q. We have played at one of your parties and a couple of my friends would like to play. Are you set up somewhere that we can come join?</a:t>
            </a:r>
            <a:endParaRPr lang="en-US" dirty="0" smtClean="0"/>
          </a:p>
          <a:p>
            <a:pPr marL="228600" indent="-228600">
              <a:buAutoNum type="alphaUcPeriod"/>
            </a:pPr>
            <a:r>
              <a:rPr lang="en-US" dirty="0" smtClean="0"/>
              <a:t>Please see the News</a:t>
            </a:r>
            <a:r>
              <a:rPr lang="en-US" baseline="0" dirty="0" smtClean="0"/>
              <a:t> &amp; </a:t>
            </a:r>
            <a:r>
              <a:rPr lang="en-US" dirty="0" smtClean="0"/>
              <a:t>Events Links for our walk-in type events. We work with many groups in the area to set up for these events. We also do fundraisers in and around the Wiregrass Area which will gives you a great opportunity to come out and help a good cause and have a great time.  Our </a:t>
            </a:r>
            <a:r>
              <a:rPr lang="en-US" baseline="0" dirty="0" smtClean="0"/>
              <a:t>future goal is to open permanent battlefield indoor &amp; outdoor locations. (Keep your eyes and ears open)</a:t>
            </a:r>
            <a:r>
              <a:rPr lang="en-US" dirty="0" smtClean="0"/>
              <a:t>  </a:t>
            </a:r>
          </a:p>
          <a:p>
            <a:pPr marL="228600" indent="-228600">
              <a:buAutoNum type="alphaUcPeriod"/>
            </a:pPr>
            <a:endParaRPr lang="en-US" dirty="0" smtClean="0"/>
          </a:p>
          <a:p>
            <a:r>
              <a:rPr lang="en-US" b="1" dirty="0" smtClean="0"/>
              <a:t>Q. Our school is looking for a fundraiser and want to know if you can help?</a:t>
            </a:r>
            <a:endParaRPr lang="en-US" dirty="0" smtClean="0"/>
          </a:p>
          <a:p>
            <a:pPr marL="228600" indent="-228600">
              <a:buAutoNum type="alphaUcPeriod"/>
            </a:pPr>
            <a:r>
              <a:rPr lang="en-US" dirty="0" smtClean="0"/>
              <a:t>MOST</a:t>
            </a:r>
            <a:r>
              <a:rPr lang="en-US" baseline="0" dirty="0" smtClean="0"/>
              <a:t> DEFINITELY</a:t>
            </a:r>
            <a:r>
              <a:rPr lang="en-US" dirty="0" smtClean="0"/>
              <a:t>!  If your</a:t>
            </a:r>
            <a:r>
              <a:rPr lang="en-US" baseline="0" dirty="0" smtClean="0"/>
              <a:t> goal is fundraising then we are here to help!</a:t>
            </a:r>
            <a:r>
              <a:rPr lang="en-US" dirty="0" smtClean="0"/>
              <a:t>  We can sponsor your fundraising event as</a:t>
            </a:r>
            <a:r>
              <a:rPr lang="en-US" baseline="0" dirty="0" smtClean="0"/>
              <a:t> the main attraction or as a secondary event</a:t>
            </a:r>
            <a:r>
              <a:rPr lang="en-US" dirty="0" smtClean="0"/>
              <a:t>. A Modern Tag-tical</a:t>
            </a:r>
            <a:r>
              <a:rPr lang="en-US" baseline="0" dirty="0" smtClean="0"/>
              <a:t> battlefield </a:t>
            </a:r>
            <a:r>
              <a:rPr lang="en-US" dirty="0" smtClean="0"/>
              <a:t>is a tremendous attention-getter at any event. When we set up, people take notice and will stop to find out more details.  We can also provide some marketing materials that you can include in your event advertisements to help bolster attendance. Plus we can also help with</a:t>
            </a:r>
            <a:r>
              <a:rPr lang="en-US" baseline="0" dirty="0" smtClean="0"/>
              <a:t> </a:t>
            </a:r>
            <a:r>
              <a:rPr lang="en-US" dirty="0" smtClean="0"/>
              <a:t>concessions, music, photography, and the likes.  Give us a call or shoot us an email (uriel@moderntagtical.com) to discuss how we can help to make your event successful.</a:t>
            </a:r>
          </a:p>
          <a:p>
            <a:pPr marL="228600" indent="-228600">
              <a:buAutoNum type="alphaUcPeriod"/>
            </a:pPr>
            <a:endParaRPr lang="en-US" dirty="0" smtClean="0"/>
          </a:p>
          <a:p>
            <a:r>
              <a:rPr lang="en-US" b="1" dirty="0" smtClean="0"/>
              <a:t>Q. My question wasn't answered here. What should I do?</a:t>
            </a:r>
            <a:endParaRPr lang="en-US" dirty="0" smtClean="0"/>
          </a:p>
          <a:p>
            <a:r>
              <a:rPr lang="en-US" dirty="0" smtClean="0"/>
              <a:t>A. Send us an email or give us a call at 334-301-7507.  We are always happy to speak with our customers.  If</a:t>
            </a:r>
            <a:r>
              <a:rPr lang="en-US" baseline="0" dirty="0" smtClean="0"/>
              <a:t> for some reason you are unable to get a hold of us immediately please leave a message and we promise to w</a:t>
            </a:r>
            <a:r>
              <a:rPr lang="en-US" dirty="0" smtClean="0"/>
              <a:t>e will get back to you promptly.</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C0F4AED-5422-459B-A44A-07A1CDFCDCDE}"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1" dirty="0" smtClean="0"/>
              <a:t> BATTLE RIFLE PRO</a:t>
            </a:r>
            <a:r>
              <a:rPr lang="en-US" dirty="0" smtClean="0"/>
              <a:t> is the latest innovation in indoor/outdoor tactical laser tag equipment. Built of a nylon fiberglass reinforced plastic that is lightweight but incredibly durable. Children</a:t>
            </a:r>
            <a:r>
              <a:rPr lang="en-US" baseline="0" dirty="0" smtClean="0"/>
              <a:t> will absolutely love the </a:t>
            </a:r>
            <a:r>
              <a:rPr lang="en-US" dirty="0" smtClean="0"/>
              <a:t>gun vibration feedback, realistic feel, and Halo</a:t>
            </a:r>
            <a:r>
              <a:rPr lang="en-US" baseline="0" dirty="0" smtClean="0"/>
              <a:t> weaponry like body style</a:t>
            </a:r>
            <a:r>
              <a:rPr lang="en-US" dirty="0" smtClean="0"/>
              <a:t>. Weighing</a:t>
            </a:r>
            <a:r>
              <a:rPr lang="en-US" baseline="0" dirty="0" smtClean="0"/>
              <a:t> </a:t>
            </a:r>
            <a:r>
              <a:rPr lang="en-US" dirty="0" smtClean="0"/>
              <a:t>around 2 LBS, 8</a:t>
            </a:r>
            <a:r>
              <a:rPr lang="en-US" baseline="0" dirty="0" smtClean="0"/>
              <a:t> inches tall, and </a:t>
            </a:r>
            <a:r>
              <a:rPr lang="en-US" dirty="0" smtClean="0"/>
              <a:t>22.5 inches in length it is the perfect tagger for players of all ages &amp; sizes. Imaginations will run wild</a:t>
            </a:r>
            <a:r>
              <a:rPr lang="en-US" baseline="0" dirty="0" smtClean="0"/>
              <a:t> as the fun &amp; intensity builds in your effort to reach “Hero” status on the field of battle! </a:t>
            </a:r>
          </a:p>
          <a:p>
            <a:endParaRPr lang="en-US" baseline="0" dirty="0" smtClean="0"/>
          </a:p>
          <a:p>
            <a:r>
              <a:rPr lang="en-US" dirty="0" smtClean="0"/>
              <a:t>The</a:t>
            </a:r>
            <a:r>
              <a:rPr lang="en-US" baseline="0" dirty="0" smtClean="0"/>
              <a:t> </a:t>
            </a:r>
            <a:r>
              <a:rPr lang="en-US" b="1" baseline="0" dirty="0" err="1" smtClean="0"/>
              <a:t>IkON</a:t>
            </a:r>
            <a:r>
              <a:rPr lang="en-US" b="1" baseline="0" dirty="0" smtClean="0"/>
              <a:t>-X MP5 ABS</a:t>
            </a:r>
            <a:r>
              <a:rPr lang="en-US" baseline="0" dirty="0" smtClean="0"/>
              <a:t> </a:t>
            </a:r>
            <a:r>
              <a:rPr lang="en-US" dirty="0" smtClean="0"/>
              <a:t>is a full size MP5 replica with a retractable metal stock. It is made of durable ABS plastic and the weight is light enough for younger players, but also possesses the realistic look and feel required by older players. The </a:t>
            </a:r>
            <a:r>
              <a:rPr lang="en-US" dirty="0" err="1" smtClean="0"/>
              <a:t>Ikon</a:t>
            </a:r>
            <a:r>
              <a:rPr lang="en-US" dirty="0" smtClean="0"/>
              <a:t>-x is a powerful laser tag system with a hit range of over 200 feet in broad daylight and a range of over 350 feet at night.  This</a:t>
            </a:r>
            <a:r>
              <a:rPr lang="en-US" baseline="0" dirty="0" smtClean="0"/>
              <a:t> tagger is the ideal choice for those who want a true C.O.D. battle field experience!</a:t>
            </a:r>
            <a:r>
              <a:rPr lang="en-US" dirty="0" smtClean="0"/>
              <a:t> </a:t>
            </a:r>
          </a:p>
          <a:p>
            <a:endParaRPr lang="en-US" dirty="0" smtClean="0"/>
          </a:p>
          <a:p>
            <a:endParaRPr lang="en-US" dirty="0" smtClean="0"/>
          </a:p>
          <a:p>
            <a:r>
              <a:rPr lang="en-US" sz="1200" b="1" i="0" kern="1200" dirty="0" smtClean="0">
                <a:solidFill>
                  <a:schemeClr val="tx1"/>
                </a:solidFill>
                <a:latin typeface="+mn-lt"/>
                <a:ea typeface="+mn-ea"/>
                <a:cs typeface="+mn-cs"/>
              </a:rPr>
              <a:t>Game Presets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Game presets make changing game types much easier on the fly. This will allow you to keep the experience fresh for your customer base. Included is Free for All, Team Battle, and VIP with more on the way. Any default setting can be overridden by our game settings menu.</a:t>
            </a:r>
          </a:p>
          <a:p>
            <a:r>
              <a:rPr lang="en-US" sz="1200" b="1" i="0" kern="1200" dirty="0" smtClean="0">
                <a:solidFill>
                  <a:schemeClr val="tx1"/>
                </a:solidFill>
                <a:latin typeface="+mn-lt"/>
                <a:ea typeface="+mn-ea"/>
                <a:cs typeface="+mn-cs"/>
              </a:rPr>
              <a:t>Vibration Feed Back</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When you shoot or get shot by the Battle Rifle Pro… you feel it! The built in vibration mechanism makes the game come alive and is not found in any other unit in the industry.</a:t>
            </a:r>
          </a:p>
          <a:p>
            <a:r>
              <a:rPr lang="en-US" sz="1200" b="1" i="0" kern="1200" dirty="0" smtClean="0">
                <a:solidFill>
                  <a:schemeClr val="tx1"/>
                </a:solidFill>
                <a:latin typeface="+mn-lt"/>
                <a:ea typeface="+mn-ea"/>
                <a:cs typeface="+mn-cs"/>
              </a:rPr>
              <a:t>Night Mode</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Our night mode makes playing at night or in dark locations a blast. Your gun and headset have the ability to glow your team color. This works the opposite of standard guns that light up when you are hit. Night mode allows you to glow and shuts off when you are hit or eliminated from the game.</a:t>
            </a:r>
          </a:p>
          <a:p>
            <a:r>
              <a:rPr lang="en-US" sz="1200" b="1" i="0" kern="1200" dirty="0" smtClean="0">
                <a:solidFill>
                  <a:schemeClr val="tx1"/>
                </a:solidFill>
                <a:latin typeface="+mn-lt"/>
                <a:ea typeface="+mn-ea"/>
                <a:cs typeface="+mn-cs"/>
              </a:rPr>
              <a:t>Bluetooth and </a:t>
            </a:r>
            <a:r>
              <a:rPr lang="en-US" sz="1200" b="1" i="0" kern="1200" dirty="0" err="1" smtClean="0">
                <a:solidFill>
                  <a:schemeClr val="tx1"/>
                </a:solidFill>
                <a:latin typeface="+mn-lt"/>
                <a:ea typeface="+mn-ea"/>
                <a:cs typeface="+mn-cs"/>
              </a:rPr>
              <a:t>Wifi</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With built-in Bluetooth and </a:t>
            </a:r>
            <a:r>
              <a:rPr lang="en-US" sz="1200" i="0" kern="1200" dirty="0" err="1" smtClean="0">
                <a:solidFill>
                  <a:schemeClr val="tx1"/>
                </a:solidFill>
                <a:latin typeface="+mn-lt"/>
                <a:ea typeface="+mn-ea"/>
                <a:cs typeface="+mn-cs"/>
              </a:rPr>
              <a:t>Wifi</a:t>
            </a:r>
            <a:r>
              <a:rPr lang="en-US" sz="1200" i="0" kern="1200" dirty="0" smtClean="0">
                <a:solidFill>
                  <a:schemeClr val="tx1"/>
                </a:solidFill>
                <a:latin typeface="+mn-lt"/>
                <a:ea typeface="+mn-ea"/>
                <a:cs typeface="+mn-cs"/>
              </a:rPr>
              <a:t>, the Battle Rifle Pro will have the ability to communicate with your smart phone devices as well as lap top computers. This will allow us to take the game of laser tag much further then ever before. Imagine controlling the whole party in the palm of your hand. GPS, leader boards, and a live community are all on the way.</a:t>
            </a:r>
          </a:p>
          <a:p>
            <a:r>
              <a:rPr lang="en-US" sz="1200" b="1" i="0" kern="1200" dirty="0" smtClean="0">
                <a:solidFill>
                  <a:schemeClr val="tx1"/>
                </a:solidFill>
                <a:latin typeface="+mn-lt"/>
                <a:ea typeface="+mn-ea"/>
                <a:cs typeface="+mn-cs"/>
              </a:rPr>
              <a:t>RGB LEDs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RGB LEDS(red, green, blue) that are in the gun and head sensors allow our equipment to light up more colors than just red like most laser tag units available. This makes identifying your team much easier and allows the possibility for many color options. Hello pink?</a:t>
            </a:r>
          </a:p>
          <a:p>
            <a:r>
              <a:rPr lang="en-US" sz="1200" b="1" i="0" kern="1200" dirty="0" smtClean="0">
                <a:solidFill>
                  <a:schemeClr val="tx1"/>
                </a:solidFill>
                <a:latin typeface="+mn-lt"/>
                <a:ea typeface="+mn-ea"/>
                <a:cs typeface="+mn-cs"/>
              </a:rPr>
              <a:t>Kids Mode</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Kids mode allows you to bring family friendly shooting and death sounds when needed on the fly. This works great in situations with parents or teachers who don’t want the realistic sound effects.</a:t>
            </a:r>
          </a:p>
          <a:p>
            <a:r>
              <a:rPr lang="en-US" sz="1200" b="1" i="0" kern="1200" dirty="0" smtClean="0">
                <a:solidFill>
                  <a:schemeClr val="tx1"/>
                </a:solidFill>
                <a:latin typeface="+mn-lt"/>
                <a:ea typeface="+mn-ea"/>
                <a:cs typeface="+mn-cs"/>
              </a:rPr>
              <a:t>Auto </a:t>
            </a:r>
            <a:r>
              <a:rPr lang="en-US" sz="1200" b="1" i="0" kern="1200" dirty="0" err="1" smtClean="0">
                <a:solidFill>
                  <a:schemeClr val="tx1"/>
                </a:solidFill>
                <a:latin typeface="+mn-lt"/>
                <a:ea typeface="+mn-ea"/>
                <a:cs typeface="+mn-cs"/>
              </a:rPr>
              <a:t>Respawn</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This allows players to set an automatic time to </a:t>
            </a:r>
            <a:r>
              <a:rPr lang="en-US" sz="1200" i="0" kern="1200" dirty="0" err="1" smtClean="0">
                <a:solidFill>
                  <a:schemeClr val="tx1"/>
                </a:solidFill>
                <a:latin typeface="+mn-lt"/>
                <a:ea typeface="+mn-ea"/>
                <a:cs typeface="+mn-cs"/>
              </a:rPr>
              <a:t>respawn</a:t>
            </a:r>
            <a:r>
              <a:rPr lang="en-US" sz="1200" i="0" kern="1200" dirty="0" smtClean="0">
                <a:solidFill>
                  <a:schemeClr val="tx1"/>
                </a:solidFill>
                <a:latin typeface="+mn-lt"/>
                <a:ea typeface="+mn-ea"/>
                <a:cs typeface="+mn-cs"/>
              </a:rPr>
              <a:t> back into the game. When a player is eliminated a timer ticks down on the LCD that will tell the player when they can join back into the fun.</a:t>
            </a:r>
          </a:p>
          <a:p>
            <a:r>
              <a:rPr lang="en-US" sz="1200" b="1" i="0" kern="1200" dirty="0" smtClean="0">
                <a:solidFill>
                  <a:schemeClr val="tx1"/>
                </a:solidFill>
                <a:latin typeface="+mn-lt"/>
                <a:ea typeface="+mn-ea"/>
                <a:cs typeface="+mn-cs"/>
              </a:rPr>
              <a:t>Regenerating Health</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This feature allows you to mimic the ever popular health structures found in modern video games. When a player is shot and hides for a set amount of time without being shot again their health regenerates based on the set amount of time.</a:t>
            </a:r>
          </a:p>
          <a:p>
            <a:r>
              <a:rPr lang="en-US" sz="1200" b="1" i="0" kern="1200" dirty="0" smtClean="0">
                <a:solidFill>
                  <a:schemeClr val="tx1"/>
                </a:solidFill>
                <a:latin typeface="+mn-lt"/>
                <a:ea typeface="+mn-ea"/>
                <a:cs typeface="+mn-cs"/>
              </a:rPr>
              <a:t>Medic and Ammo Modes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Have you ever wanted to give a player the ability to heal another player or give that player more ammo. By using these settings you can promote team work and create some fun game scenarios.</a:t>
            </a:r>
          </a:p>
          <a:p>
            <a:r>
              <a:rPr lang="en-US" sz="1200" b="1" i="0" kern="1200" dirty="0" smtClean="0">
                <a:solidFill>
                  <a:schemeClr val="tx1"/>
                </a:solidFill>
                <a:latin typeface="+mn-lt"/>
                <a:ea typeface="+mn-ea"/>
                <a:cs typeface="+mn-cs"/>
              </a:rPr>
              <a:t>Updates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The Battle Rifle Pro will allow you the ability to install updates on from your computer as we roll out changes. Say good bye to outdated firmware and say hello to fresh innovation.</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1" dirty="0" smtClean="0"/>
              <a:t> BATTLE RIFLE PRO</a:t>
            </a:r>
            <a:r>
              <a:rPr lang="en-US" dirty="0" smtClean="0"/>
              <a:t> is the latest innovation in indoor/outdoor tactical laser tag equipment. Built of a nylon fiberglass reinforced plastic that is lightweight but incredibly durable. Children</a:t>
            </a:r>
            <a:r>
              <a:rPr lang="en-US" baseline="0" dirty="0" smtClean="0"/>
              <a:t> will absolutely love the </a:t>
            </a:r>
            <a:r>
              <a:rPr lang="en-US" dirty="0" smtClean="0"/>
              <a:t>gun vibration feedback, realistic feel, and Halo</a:t>
            </a:r>
            <a:r>
              <a:rPr lang="en-US" baseline="0" dirty="0" smtClean="0"/>
              <a:t> weaponry like body style</a:t>
            </a:r>
            <a:r>
              <a:rPr lang="en-US" dirty="0" smtClean="0"/>
              <a:t>. Weighing</a:t>
            </a:r>
            <a:r>
              <a:rPr lang="en-US" baseline="0" dirty="0" smtClean="0"/>
              <a:t> </a:t>
            </a:r>
            <a:r>
              <a:rPr lang="en-US" dirty="0" smtClean="0"/>
              <a:t>around 2 LBS, 8</a:t>
            </a:r>
            <a:r>
              <a:rPr lang="en-US" baseline="0" dirty="0" smtClean="0"/>
              <a:t> inches tall, and </a:t>
            </a:r>
            <a:r>
              <a:rPr lang="en-US" dirty="0" smtClean="0"/>
              <a:t>22.5 inches in length it is the perfect tagger for players of all ages &amp; sizes. Imaginations will run wild</a:t>
            </a:r>
            <a:r>
              <a:rPr lang="en-US" baseline="0" dirty="0" smtClean="0"/>
              <a:t> as the fun &amp; intensity builds in your effort to reach “Hero” status on the field of battle! </a:t>
            </a:r>
          </a:p>
        </p:txBody>
      </p:sp>
      <p:sp>
        <p:nvSpPr>
          <p:cNvPr id="4" name="Slide Number Placeholder 3"/>
          <p:cNvSpPr>
            <a:spLocks noGrp="1"/>
          </p:cNvSpPr>
          <p:nvPr>
            <p:ph type="sldNum" sz="quarter" idx="10"/>
          </p:nvPr>
        </p:nvSpPr>
        <p:spPr/>
        <p:txBody>
          <a:bodyPr/>
          <a:lstStyle/>
          <a:p>
            <a:fld id="{0C0F4AED-5422-459B-A44A-07A1CDFCDCDE}"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Would like to the</a:t>
            </a:r>
            <a:r>
              <a:rPr lang="en-US" baseline="0" dirty="0" smtClean="0"/>
              <a:t> Customer to be able to click the BOOK ONLINE link and be able to go directly to a page that will take their information and reserve schedule for their event and payment immediately</a:t>
            </a:r>
          </a:p>
          <a:p>
            <a:endParaRPr lang="en-US" baseline="0" dirty="0" smtClean="0"/>
          </a:p>
          <a:p>
            <a:r>
              <a:rPr lang="en-US" baseline="0" dirty="0" smtClean="0"/>
              <a:t>Under the News &amp; Events would like to be able to edit upcoming events or post news links</a:t>
            </a:r>
          </a:p>
          <a:p>
            <a:endParaRPr lang="en-US" baseline="0" dirty="0" smtClean="0"/>
          </a:p>
          <a:p>
            <a:r>
              <a:rPr lang="en-US" baseline="0" dirty="0" smtClean="0"/>
              <a:t> would like to put some apparatus that will allow me to give or apply a discount code</a:t>
            </a:r>
          </a:p>
          <a:p>
            <a:endParaRPr lang="en-US" baseline="0" dirty="0" smtClean="0"/>
          </a:p>
          <a:p>
            <a:r>
              <a:rPr lang="en-US" baseline="0" dirty="0" smtClean="0"/>
              <a:t>Would like the Helpful links block to direct them to my blog, </a:t>
            </a:r>
            <a:r>
              <a:rPr lang="en-US" baseline="0" dirty="0" err="1" smtClean="0"/>
              <a:t>facebook</a:t>
            </a:r>
            <a:r>
              <a:rPr lang="en-US" baseline="0" dirty="0" smtClean="0"/>
              <a:t> page, and waiver forms, printable party invitations page.</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00B0F0"/>
                </a:solidFill>
              </a:rPr>
              <a:t>Galleries</a:t>
            </a:r>
            <a:r>
              <a:rPr lang="en-US" b="1" baseline="0" dirty="0" smtClean="0">
                <a:solidFill>
                  <a:srgbClr val="00B0F0"/>
                </a:solidFill>
              </a:rPr>
              <a:t> Tab</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solidFill>
                <a:srgbClr val="0070C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Would like to add pictures/video links</a:t>
            </a:r>
            <a:r>
              <a:rPr lang="en-US" baseline="0" dirty="0" smtClean="0"/>
              <a:t> and photo management software for the various parties that my customers can visit to review their event after the it occurs later (Customers will not be able to download or copy the pictures and video).  This will drive traffic back to the website and keep the company in the forefront of customer’s minds </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r>
              <a:rPr lang="en-US" b="1" dirty="0" smtClean="0">
                <a:hlinkClick r:id="rId3" tooltip="Permanent Link to Corporate Team Building:  How Laser Tag Fun Builds The Team"/>
              </a:rPr>
              <a:t>Corporate Team Building: How Laser Tag Fun Builds The Team</a:t>
            </a:r>
            <a:endParaRPr lang="en-US" b="1" dirty="0" smtClean="0"/>
          </a:p>
          <a:p>
            <a:r>
              <a:rPr lang="en-US" dirty="0" smtClean="0"/>
              <a:t>To build a successful business, you need a business team that works effectively together through thick and thin. Laser Tag Team building activities can make your team improve communication, maintain team motivation and improve productivity by identifying the strengths and weaknesses of team members.</a:t>
            </a:r>
          </a:p>
          <a:p>
            <a:r>
              <a:rPr lang="en-US" b="1" dirty="0" smtClean="0"/>
              <a:t>Laser tag covers four crucial team-building activities:</a:t>
            </a:r>
            <a:endParaRPr lang="en-US" dirty="0" smtClean="0"/>
          </a:p>
          <a:p>
            <a:pPr>
              <a:buFont typeface="Arial" pitchFamily="34" charset="0"/>
              <a:buChar char="•"/>
            </a:pPr>
            <a:r>
              <a:rPr lang="en-US" dirty="0" smtClean="0"/>
              <a:t>Problem Solving/ Logic Skill Building/ Vital Decision Making Skills</a:t>
            </a:r>
          </a:p>
          <a:p>
            <a:pPr>
              <a:buFont typeface="Arial" pitchFamily="34" charset="0"/>
              <a:buChar char="•"/>
            </a:pPr>
            <a:r>
              <a:rPr lang="en-US" dirty="0" smtClean="0"/>
              <a:t>Effective Communication</a:t>
            </a:r>
          </a:p>
          <a:p>
            <a:pPr>
              <a:buFont typeface="Arial" pitchFamily="34" charset="0"/>
              <a:buChar char="•"/>
            </a:pPr>
            <a:r>
              <a:rPr lang="en-US" dirty="0" smtClean="0"/>
              <a:t>Adaptability</a:t>
            </a:r>
          </a:p>
          <a:p>
            <a:pPr>
              <a:buFont typeface="Arial" pitchFamily="34" charset="0"/>
              <a:buChar char="•"/>
            </a:pPr>
            <a:r>
              <a:rPr lang="en-US" dirty="0" smtClean="0"/>
              <a:t>Team Trust</a:t>
            </a:r>
          </a:p>
          <a:p>
            <a:r>
              <a:rPr lang="en-US" dirty="0" smtClean="0"/>
              <a:t>If your employees work at their best/ 100%, your overall business productivity will grow.</a:t>
            </a:r>
          </a:p>
          <a:p>
            <a:r>
              <a:rPr lang="en-US" dirty="0" smtClean="0"/>
              <a:t>At  Modern Tag-</a:t>
            </a:r>
            <a:r>
              <a:rPr lang="en-US" dirty="0" err="1" smtClean="0"/>
              <a:t>tical</a:t>
            </a:r>
            <a:r>
              <a:rPr lang="en-US" dirty="0" smtClean="0"/>
              <a:t>, your can create/ develop your custom laser tag team building activities. Our Tactical laser tag Field Marshalls will help your corporate team focus on issues preventing the team from developing the business further. Some laser tag team building activities will include promoting creativity, improving time management skills and developing effective business collaboration.</a:t>
            </a:r>
          </a:p>
          <a:p>
            <a:r>
              <a:rPr lang="en-US" dirty="0" smtClean="0"/>
              <a:t>Team building activities should never feel like work. Tactical Laser tag is a fun team building activity that will help your corporate team learn about each other while still maintaining a slight competitive challenge for the team to learn from.</a:t>
            </a:r>
          </a:p>
          <a:p>
            <a:r>
              <a:rPr lang="en-US" dirty="0" smtClean="0"/>
              <a:t>Learn about the great team work advantages laser tag can bring forth in your team today by reviewing </a:t>
            </a:r>
            <a:r>
              <a:rPr lang="en-US" dirty="0" smtClean="0">
                <a:hlinkClick r:id="rId4"/>
              </a:rPr>
              <a:t>Laser Tag Corporate Outings.</a:t>
            </a:r>
            <a:endParaRPr lang="en-US" dirty="0" smtClean="0"/>
          </a:p>
          <a:p>
            <a:r>
              <a:rPr lang="en-US" dirty="0" smtClean="0"/>
              <a:t>If you have any questions or want Modern Tag-</a:t>
            </a:r>
            <a:r>
              <a:rPr lang="en-US" dirty="0" err="1" smtClean="0"/>
              <a:t>tical</a:t>
            </a:r>
            <a:r>
              <a:rPr lang="en-US" dirty="0" smtClean="0"/>
              <a:t> to organize and host your next team building event, then contact us today!</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u="sng" dirty="0" smtClean="0"/>
              <a:t>Team</a:t>
            </a:r>
            <a:r>
              <a:rPr lang="en-US" u="sng" baseline="0" dirty="0" smtClean="0"/>
              <a:t> Leader Package ($300)</a:t>
            </a:r>
            <a:r>
              <a:rPr lang="en-US" u="none" baseline="0" dirty="0" smtClean="0"/>
              <a:t>		</a:t>
            </a:r>
            <a:r>
              <a:rPr lang="en-US" u="sng" baseline="0" dirty="0" smtClean="0"/>
              <a:t>Group &amp; Special Event Prices</a:t>
            </a:r>
          </a:p>
          <a:p>
            <a:endParaRPr lang="en-US" u="sng" baseline="0" dirty="0" smtClean="0"/>
          </a:p>
          <a:p>
            <a:pPr>
              <a:buFont typeface="Arial" pitchFamily="34" charset="0"/>
              <a:buChar char="•"/>
            </a:pPr>
            <a:r>
              <a:rPr lang="en-US" baseline="0" dirty="0" smtClean="0"/>
              <a:t>2 Hours Free Play (Unsupervised)  		$400  for 3hrs x 12 Players (w/Field Marshal Directed Games)</a:t>
            </a:r>
          </a:p>
          <a:p>
            <a:pPr>
              <a:buFont typeface="Arial" pitchFamily="34" charset="0"/>
              <a:buChar char="•"/>
            </a:pPr>
            <a:r>
              <a:rPr lang="en-US" baseline="0" dirty="0" smtClean="0"/>
              <a:t>10 x Party Invitations			     $25 each additional player (maximum #of Players 24)	</a:t>
            </a:r>
          </a:p>
          <a:p>
            <a:pPr>
              <a:buFont typeface="Arial" pitchFamily="34" charset="0"/>
              <a:buNone/>
            </a:pPr>
            <a:r>
              <a:rPr lang="en-US" baseline="0" dirty="0" smtClean="0"/>
              <a:t>				$450  3 hrs x 12 Players for Night Time Play (begins after official sunset)  </a:t>
            </a:r>
          </a:p>
          <a:p>
            <a:r>
              <a:rPr lang="en-US" dirty="0" smtClean="0"/>
              <a:t>				</a:t>
            </a:r>
            <a:r>
              <a:rPr lang="en-US" baseline="0" dirty="0" smtClean="0"/>
              <a:t>$900  </a:t>
            </a:r>
            <a:r>
              <a:rPr lang="en-US" dirty="0" smtClean="0"/>
              <a:t>All Day Play (8 hrs)</a:t>
            </a:r>
          </a:p>
          <a:p>
            <a:pPr>
              <a:buFont typeface="Arial" pitchFamily="34" charset="0"/>
              <a:buNone/>
            </a:pPr>
            <a:r>
              <a:rPr lang="en-US" u="sng" dirty="0" smtClean="0"/>
              <a:t>Platoon Sergeant</a:t>
            </a:r>
            <a:r>
              <a:rPr lang="en-US" u="sng" baseline="0" dirty="0" smtClean="0"/>
              <a:t> Package ($350)</a:t>
            </a:r>
          </a:p>
          <a:p>
            <a:pPr>
              <a:buFont typeface="Arial" pitchFamily="34" charset="0"/>
              <a:buNone/>
            </a:pPr>
            <a:endParaRPr lang="en-US" u="sng" baseline="0" dirty="0" smtClean="0"/>
          </a:p>
          <a:p>
            <a:pPr>
              <a:buFont typeface="Arial" pitchFamily="34" charset="0"/>
              <a:buChar char="•"/>
            </a:pPr>
            <a:r>
              <a:rPr lang="en-US" baseline="0" dirty="0" smtClean="0"/>
              <a:t> 2 Hours (Field Marshall Supervised &amp; Directed Games)</a:t>
            </a:r>
          </a:p>
          <a:p>
            <a:pPr>
              <a:buFont typeface="Arial" pitchFamily="34" charset="0"/>
              <a:buChar char="•"/>
            </a:pPr>
            <a:r>
              <a:rPr lang="en-US" baseline="0" dirty="0" smtClean="0"/>
              <a:t> 10 x Party Invitations</a:t>
            </a:r>
          </a:p>
          <a:p>
            <a:pPr>
              <a:buFont typeface="Arial" pitchFamily="34" charset="0"/>
              <a:buChar char="•"/>
            </a:pPr>
            <a:r>
              <a:rPr lang="en-US" baseline="0" dirty="0" smtClean="0"/>
              <a:t> 10 x Goody Bags</a:t>
            </a:r>
          </a:p>
          <a:p>
            <a:pPr>
              <a:buFont typeface="Arial" pitchFamily="34" charset="0"/>
              <a:buNone/>
            </a:pPr>
            <a:endParaRPr lang="en-US" baseline="0" dirty="0" smtClean="0"/>
          </a:p>
          <a:p>
            <a:pPr>
              <a:buFont typeface="Arial" pitchFamily="34" charset="0"/>
              <a:buNone/>
            </a:pPr>
            <a:r>
              <a:rPr lang="en-US" u="sng" baseline="0" dirty="0" smtClean="0"/>
              <a:t>Platoon Leader Package ($400)</a:t>
            </a:r>
          </a:p>
          <a:p>
            <a:pPr>
              <a:buFont typeface="Arial" pitchFamily="34" charset="0"/>
              <a:buNone/>
            </a:pPr>
            <a:endParaRPr lang="en-US" u="sng" baseline="0" dirty="0" smtClean="0"/>
          </a:p>
          <a:p>
            <a:pPr>
              <a:buFont typeface="Arial" pitchFamily="34" charset="0"/>
              <a:buChar char="•"/>
            </a:pPr>
            <a:r>
              <a:rPr lang="en-US" u="sng" baseline="0" dirty="0" smtClean="0"/>
              <a:t> </a:t>
            </a:r>
            <a:r>
              <a:rPr lang="en-US" u="none" baseline="0" dirty="0" smtClean="0"/>
              <a:t>3 Hours (Field Marshall Supervised &amp; Directed Games)</a:t>
            </a:r>
          </a:p>
          <a:p>
            <a:pPr>
              <a:buFont typeface="Arial" pitchFamily="34" charset="0"/>
              <a:buChar char="•"/>
            </a:pPr>
            <a:r>
              <a:rPr lang="en-US" u="none" baseline="0" dirty="0" smtClean="0"/>
              <a:t> 10 x Party Invitations </a:t>
            </a:r>
          </a:p>
          <a:p>
            <a:pPr>
              <a:buFont typeface="Arial" pitchFamily="34" charset="0"/>
              <a:buChar char="•"/>
            </a:pPr>
            <a:r>
              <a:rPr lang="en-US" u="none" baseline="0" dirty="0" smtClean="0"/>
              <a:t> 10 x Goody Bags</a:t>
            </a:r>
          </a:p>
          <a:p>
            <a:pPr>
              <a:buFont typeface="Arial" pitchFamily="34" charset="0"/>
              <a:buChar char="•"/>
            </a:pPr>
            <a:r>
              <a:rPr lang="en-US" u="none" baseline="0" dirty="0" smtClean="0"/>
              <a:t> 1 x </a:t>
            </a:r>
            <a:r>
              <a:rPr lang="en-US" u="none" baseline="0" dirty="0" err="1" smtClean="0"/>
              <a:t>Cammo</a:t>
            </a:r>
            <a:r>
              <a:rPr lang="en-US" u="none" baseline="0" dirty="0" smtClean="0"/>
              <a:t> Face Paint Set</a:t>
            </a:r>
          </a:p>
          <a:p>
            <a:pPr>
              <a:buFont typeface="Arial" pitchFamily="34" charset="0"/>
              <a:buChar char="•"/>
            </a:pPr>
            <a:r>
              <a:rPr lang="en-US" u="none" baseline="0" dirty="0" smtClean="0"/>
              <a:t> 1 x Tag-</a:t>
            </a:r>
            <a:r>
              <a:rPr lang="en-US" u="none" baseline="0" dirty="0" err="1" smtClean="0"/>
              <a:t>tical</a:t>
            </a:r>
            <a:r>
              <a:rPr lang="en-US" u="none" baseline="0" dirty="0" smtClean="0"/>
              <a:t> Laser Tag Themed Birthday Cake</a:t>
            </a:r>
          </a:p>
          <a:p>
            <a:pPr>
              <a:buFont typeface="Arial" pitchFamily="34" charset="0"/>
              <a:buNone/>
            </a:pPr>
            <a:endParaRPr lang="en-US" u="none" baseline="0" dirty="0" smtClean="0"/>
          </a:p>
          <a:p>
            <a:pPr>
              <a:buFont typeface="Arial" pitchFamily="34" charset="0"/>
              <a:buNone/>
            </a:pPr>
            <a:r>
              <a:rPr lang="en-US" u="sng" baseline="0" dirty="0" smtClean="0"/>
              <a:t>Company Commander Package ($425)</a:t>
            </a:r>
          </a:p>
          <a:p>
            <a:pPr>
              <a:buFont typeface="Arial" pitchFamily="34" charset="0"/>
              <a:buNone/>
            </a:pPr>
            <a:endParaRPr lang="en-US" u="none" baseline="0" dirty="0" smtClean="0"/>
          </a:p>
          <a:p>
            <a:pPr>
              <a:buFont typeface="Arial" pitchFamily="34" charset="0"/>
              <a:buChar char="•"/>
            </a:pPr>
            <a:r>
              <a:rPr lang="en-US" u="none" baseline="0" dirty="0" smtClean="0"/>
              <a:t>  3 Hours (Field Marshall Supervised &amp; Directed Games)</a:t>
            </a:r>
          </a:p>
          <a:p>
            <a:pPr>
              <a:buFont typeface="Arial" pitchFamily="34" charset="0"/>
              <a:buChar char="•"/>
            </a:pPr>
            <a:r>
              <a:rPr lang="en-US" u="none" baseline="0" dirty="0" smtClean="0"/>
              <a:t> 10 x Party Invitations </a:t>
            </a:r>
          </a:p>
          <a:p>
            <a:pPr>
              <a:buFont typeface="Arial" pitchFamily="34" charset="0"/>
              <a:buChar char="•"/>
            </a:pPr>
            <a:r>
              <a:rPr lang="en-US" u="none" baseline="0" dirty="0" smtClean="0"/>
              <a:t> 10 x Goody Bags</a:t>
            </a:r>
          </a:p>
          <a:p>
            <a:pPr>
              <a:buFont typeface="Arial" pitchFamily="34" charset="0"/>
              <a:buChar char="•"/>
            </a:pPr>
            <a:r>
              <a:rPr lang="en-US" u="none" baseline="0" dirty="0" smtClean="0"/>
              <a:t> 1 x </a:t>
            </a:r>
            <a:r>
              <a:rPr lang="en-US" u="none" baseline="0" dirty="0" err="1" smtClean="0"/>
              <a:t>Cammo</a:t>
            </a:r>
            <a:r>
              <a:rPr lang="en-US" u="none" baseline="0" dirty="0" smtClean="0"/>
              <a:t> Face Paint Set</a:t>
            </a:r>
          </a:p>
          <a:p>
            <a:pPr>
              <a:buFont typeface="Arial" pitchFamily="34" charset="0"/>
              <a:buChar char="•"/>
            </a:pPr>
            <a:r>
              <a:rPr lang="en-US" u="none" baseline="0" dirty="0" smtClean="0"/>
              <a:t> 1 x Tag-</a:t>
            </a:r>
            <a:r>
              <a:rPr lang="en-US" u="none" baseline="0" dirty="0" err="1" smtClean="0"/>
              <a:t>tical</a:t>
            </a:r>
            <a:r>
              <a:rPr lang="en-US" u="none" baseline="0" dirty="0" smtClean="0"/>
              <a:t> Laser Tag Themed Birthday Cake</a:t>
            </a:r>
          </a:p>
          <a:p>
            <a:pPr>
              <a:buFont typeface="Arial" pitchFamily="34" charset="0"/>
              <a:buChar char="•"/>
            </a:pPr>
            <a:r>
              <a:rPr lang="en-US" u="none" baseline="0" dirty="0" smtClean="0"/>
              <a:t> Birthday Celebrant gets choice of a Patrol Cap or T-Shirt</a:t>
            </a:r>
          </a:p>
          <a:p>
            <a:pPr>
              <a:buFont typeface="Arial" pitchFamily="34" charset="0"/>
              <a:buNone/>
            </a:pPr>
            <a:endParaRPr lang="en-US" u="none" baseline="0" dirty="0" smtClean="0"/>
          </a:p>
          <a:p>
            <a:pPr>
              <a:buFont typeface="Arial" pitchFamily="34" charset="0"/>
              <a:buNone/>
            </a:pPr>
            <a:endParaRPr lang="en-US" u="none" baseline="0" dirty="0" smtClean="0"/>
          </a:p>
          <a:p>
            <a:pPr>
              <a:buFont typeface="Arial" pitchFamily="34" charset="0"/>
              <a:buNone/>
            </a:pPr>
            <a:endParaRPr lang="en-US" u="none" baseline="0" dirty="0" smtClean="0"/>
          </a:p>
          <a:p>
            <a:pPr>
              <a:buFont typeface="Arial" pitchFamily="34" charset="0"/>
              <a:buNone/>
            </a:pPr>
            <a:endParaRPr lang="en-US" u="none"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fontAlgn="t"/>
            <a:r>
              <a:rPr lang="en-US" sz="1200" b="1" kern="1200" dirty="0" smtClean="0">
                <a:solidFill>
                  <a:schemeClr val="tx1"/>
                </a:solidFill>
                <a:latin typeface="+mn-lt"/>
                <a:ea typeface="+mn-ea"/>
                <a:cs typeface="+mn-cs"/>
              </a:rPr>
              <a:t>Terms And Conditions</a:t>
            </a:r>
            <a:endParaRPr lang="en-US" sz="1200" kern="1200" dirty="0" smtClean="0">
              <a:solidFill>
                <a:schemeClr val="tx1"/>
              </a:solidFill>
              <a:latin typeface="+mn-lt"/>
              <a:ea typeface="+mn-ea"/>
              <a:cs typeface="+mn-cs"/>
            </a:endParaRPr>
          </a:p>
          <a:p>
            <a:pPr fontAlgn="t"/>
            <a:r>
              <a:rPr lang="en-US" sz="1200" kern="1200" dirty="0" smtClean="0">
                <a:solidFill>
                  <a:schemeClr val="tx1"/>
                </a:solidFill>
                <a:latin typeface="+mn-lt"/>
                <a:ea typeface="+mn-ea"/>
                <a:cs typeface="+mn-cs"/>
              </a:rPr>
              <a:t>We accept credit or debit cards (Visa or </a:t>
            </a:r>
            <a:r>
              <a:rPr lang="en-US" sz="1200" kern="1200" dirty="0" err="1" smtClean="0">
                <a:solidFill>
                  <a:schemeClr val="tx1"/>
                </a:solidFill>
                <a:latin typeface="+mn-lt"/>
                <a:ea typeface="+mn-ea"/>
                <a:cs typeface="+mn-cs"/>
              </a:rPr>
              <a:t>Mastercard</a:t>
            </a:r>
            <a:r>
              <a:rPr lang="en-US" sz="1200" kern="1200" dirty="0" smtClean="0">
                <a:solidFill>
                  <a:schemeClr val="tx1"/>
                </a:solidFill>
                <a:latin typeface="+mn-lt"/>
                <a:ea typeface="+mn-ea"/>
                <a:cs typeface="+mn-cs"/>
              </a:rPr>
              <a:t>), cash, and checks at our discretion. </a:t>
            </a:r>
          </a:p>
          <a:p>
            <a:pPr fontAlgn="t"/>
            <a:r>
              <a:rPr lang="en-US" sz="1200" kern="1200" dirty="0" smtClean="0">
                <a:solidFill>
                  <a:schemeClr val="tx1"/>
                </a:solidFill>
                <a:latin typeface="+mn-lt"/>
                <a:ea typeface="+mn-ea"/>
                <a:cs typeface="+mn-cs"/>
              </a:rPr>
              <a:t>A credit card refundable deposit of $100 is required on booking. </a:t>
            </a:r>
          </a:p>
          <a:p>
            <a:pPr fontAlgn="t"/>
            <a:r>
              <a:rPr lang="en-US" sz="1200" kern="1200" dirty="0" smtClean="0">
                <a:solidFill>
                  <a:schemeClr val="tx1"/>
                </a:solidFill>
                <a:latin typeface="+mn-lt"/>
                <a:ea typeface="+mn-ea"/>
                <a:cs typeface="+mn-cs"/>
              </a:rPr>
              <a:t>The deposit becomes non-refundable 10 days before the Tag Party Sport event date. </a:t>
            </a:r>
          </a:p>
          <a:p>
            <a:pPr fontAlgn="t"/>
            <a:r>
              <a:rPr lang="en-US" sz="1200" kern="1200" dirty="0" smtClean="0">
                <a:solidFill>
                  <a:schemeClr val="tx1"/>
                </a:solidFill>
                <a:latin typeface="+mn-lt"/>
                <a:ea typeface="+mn-ea"/>
                <a:cs typeface="+mn-cs"/>
              </a:rPr>
              <a:t>Cancellation less than 24 hours before the scheduled event, will incur a 75% charge of the price </a:t>
            </a:r>
          </a:p>
          <a:p>
            <a:pPr fontAlgn="t"/>
            <a:r>
              <a:rPr lang="en-US" sz="1200" kern="1200" dirty="0" smtClean="0">
                <a:solidFill>
                  <a:schemeClr val="tx1"/>
                </a:solidFill>
                <a:latin typeface="+mn-lt"/>
                <a:ea typeface="+mn-ea"/>
                <a:cs typeface="+mn-cs"/>
              </a:rPr>
              <a:t>Full payment is due, charged against your credit card, on the day of the Event. </a:t>
            </a:r>
          </a:p>
          <a:p>
            <a:pPr fontAlgn="t"/>
            <a:r>
              <a:rPr lang="en-US" sz="1200" kern="1200" dirty="0" smtClean="0">
                <a:solidFill>
                  <a:schemeClr val="tx1"/>
                </a:solidFill>
                <a:latin typeface="+mn-lt"/>
                <a:ea typeface="+mn-ea"/>
                <a:cs typeface="+mn-cs"/>
              </a:rPr>
              <a:t>The Customer is responsible for providing the playing space and ensuring that no State, County, Municipality, Householder Association, bylaws etc. prohibit activities. If an event cannot take place for any of the former, or similar reasons, payment is still due in full. </a:t>
            </a:r>
          </a:p>
          <a:p>
            <a:pPr fontAlgn="t"/>
            <a:r>
              <a:rPr lang="en-US" sz="1200" kern="1200" dirty="0" smtClean="0">
                <a:solidFill>
                  <a:schemeClr val="tx1"/>
                </a:solidFill>
                <a:latin typeface="+mn-lt"/>
                <a:ea typeface="+mn-ea"/>
                <a:cs typeface="+mn-cs"/>
              </a:rPr>
              <a:t>All participants, or their legal guardians, must sign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You cannot participate in a event without signing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Failure of participants to sign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is not a reason to not pay for, or request a discount off the event. </a:t>
            </a:r>
          </a:p>
          <a:p>
            <a:pPr fontAlgn="t"/>
            <a:r>
              <a:rPr lang="en-US" sz="1200" kern="1200" dirty="0" smtClean="0">
                <a:solidFill>
                  <a:schemeClr val="tx1"/>
                </a:solidFill>
                <a:latin typeface="+mn-lt"/>
                <a:ea typeface="+mn-ea"/>
                <a:cs typeface="+mn-cs"/>
              </a:rPr>
              <a:t>All animals and pets should be restrained, or kept indoors, during setup through breakdown of the event. The play area should be cleared of all hazards, including dog stool. Failure to do so, or other potential safety issues will result in the cancellation of the event with no refund. </a:t>
            </a:r>
          </a:p>
          <a:p>
            <a:pPr fontAlgn="t"/>
            <a:r>
              <a:rPr lang="en-US" sz="1200" kern="1200" dirty="0" smtClean="0">
                <a:solidFill>
                  <a:schemeClr val="tx1"/>
                </a:solidFill>
                <a:latin typeface="+mn-lt"/>
                <a:ea typeface="+mn-ea"/>
                <a:cs typeface="+mn-cs"/>
              </a:rPr>
              <a:t>Modern Tag-tical is not responsible for the weather and the crew is responsible for making a weather related play/no-play decision. For a Modern</a:t>
            </a:r>
            <a:r>
              <a:rPr lang="en-US" sz="1200" kern="1200" baseline="0" dirty="0" smtClean="0">
                <a:solidFill>
                  <a:schemeClr val="tx1"/>
                </a:solidFill>
                <a:latin typeface="+mn-lt"/>
                <a:ea typeface="+mn-ea"/>
                <a:cs typeface="+mn-cs"/>
              </a:rPr>
              <a:t> </a:t>
            </a:r>
            <a:r>
              <a:rPr lang="en-US" sz="1200" kern="1200" baseline="0" smtClean="0">
                <a:solidFill>
                  <a:schemeClr val="tx1"/>
                </a:solidFill>
                <a:latin typeface="+mn-lt"/>
                <a:ea typeface="+mn-ea"/>
                <a:cs typeface="+mn-cs"/>
              </a:rPr>
              <a:t>Tag-tical </a:t>
            </a:r>
            <a:r>
              <a:rPr lang="en-US" sz="1200" kern="1200" smtClean="0">
                <a:solidFill>
                  <a:schemeClr val="tx1"/>
                </a:solidFill>
                <a:latin typeface="+mn-lt"/>
                <a:ea typeface="+mn-ea"/>
                <a:cs typeface="+mn-cs"/>
              </a:rPr>
              <a:t> event </a:t>
            </a:r>
            <a:r>
              <a:rPr lang="en-US" sz="1200" kern="1200" dirty="0" smtClean="0">
                <a:solidFill>
                  <a:schemeClr val="tx1"/>
                </a:solidFill>
                <a:latin typeface="+mn-lt"/>
                <a:ea typeface="+mn-ea"/>
                <a:cs typeface="+mn-cs"/>
              </a:rPr>
              <a:t>that does not start, or has less than 50% of the expected playing time due to bad weather, the participants will be offered a rain makeup date for the party. If possible an alternative indoor venue should be available for bad weather. </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 The first 30 miles of the round trip travel is included in the base price, with additional mileage charged at $0.55 (55 cents) per mile. The additional mileage charge is calculated using the </a:t>
            </a:r>
            <a:r>
              <a:rPr lang="en-US" sz="1200" kern="1200" dirty="0" err="1" smtClean="0">
                <a:solidFill>
                  <a:schemeClr val="tx1"/>
                </a:solidFill>
                <a:latin typeface="+mn-lt"/>
                <a:ea typeface="+mn-ea"/>
                <a:cs typeface="+mn-cs"/>
              </a:rPr>
              <a:t>Mapquest</a:t>
            </a:r>
            <a:r>
              <a:rPr lang="en-US" sz="1200" kern="1200" dirty="0" smtClean="0">
                <a:solidFill>
                  <a:schemeClr val="tx1"/>
                </a:solidFill>
                <a:latin typeface="+mn-lt"/>
                <a:ea typeface="+mn-ea"/>
                <a:cs typeface="+mn-cs"/>
              </a:rPr>
              <a:t> quoted mileage for the trip.</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Photography/</a:t>
            </a:r>
            <a:r>
              <a:rPr lang="en-US" sz="1200" b="1" u="sng" dirty="0" err="1" smtClean="0">
                <a:latin typeface="Century Gothic" pitchFamily="34" charset="0"/>
              </a:rPr>
              <a:t>Videography</a:t>
            </a:r>
            <a:r>
              <a:rPr lang="en-US" sz="1200" b="1" u="sng" dirty="0" smtClean="0">
                <a:latin typeface="Century Gothic" pitchFamily="34" charset="0"/>
              </a:rPr>
              <a:t>--</a:t>
            </a:r>
            <a:r>
              <a:rPr lang="en-US" sz="800" dirty="0" smtClean="0">
                <a:latin typeface="Century Gothic" pitchFamily="34" charset="0"/>
              </a:rPr>
              <a:t>At Modern Tag-</a:t>
            </a:r>
            <a:r>
              <a:rPr lang="en-US" sz="800" dirty="0" err="1" smtClean="0">
                <a:latin typeface="Century Gothic" pitchFamily="34" charset="0"/>
              </a:rPr>
              <a:t>tical</a:t>
            </a:r>
            <a:r>
              <a:rPr lang="en-US" sz="800" dirty="0" smtClean="0">
                <a:latin typeface="Century Gothic" pitchFamily="34" charset="0"/>
              </a:rPr>
              <a:t> our objective is to provide you with the most memorable experience ever.  Therefore we encourage you to capture those memories so that they can be shared with all of your friends &amp; loved ones.  (for an additional $40 we will have our professional Photographer/Videographer onsite throughout your event snapping action photos and videos.  (Video will be packaged as a DVD and Photos can be downloaded from our site at additional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fontAlgn="t"/>
            <a:r>
              <a:rPr lang="en-US" sz="1200" kern="1200" dirty="0" smtClean="0">
                <a:solidFill>
                  <a:schemeClr val="bg1"/>
                </a:solidFill>
                <a:latin typeface="+mn-lt"/>
                <a:ea typeface="+mn-ea"/>
                <a:cs typeface="+mn-cs"/>
              </a:rPr>
              <a:t>Pictures taken by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at an event are owned and copyrighted by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Sport hosts and any of the participants, who have signed a liability release form, are granted a non-transferable license to use these pictures.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reserves the right to photograph participants for publicity purposes. The quality and number of pictures taken at a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will vary depending on various factors including; environmental conditions, lighting, number of participants, demand on crew time etc.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does not guarantee a photo album, or picture CD, for a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event.</a:t>
            </a:r>
          </a:p>
          <a:p>
            <a:pPr fontAlgn="t"/>
            <a:r>
              <a:rPr lang="en-US" sz="1200" b="0" u="none" strike="noStrike" kern="1200" cap="all" dirty="0" smtClean="0">
                <a:solidFill>
                  <a:schemeClr val="tx1"/>
                </a:solidFill>
                <a:latin typeface="+mn-lt"/>
                <a:ea typeface="+mn-ea"/>
                <a:cs typeface="+mn-cs"/>
                <a:hlinkClick r:id="rId3" tooltip="View all posts in Albums"/>
              </a:rPr>
              <a:t>Albums</a:t>
            </a:r>
            <a:r>
              <a:rPr lang="en-US" sz="1200" kern="1200" cap="all" dirty="0" smtClean="0">
                <a:solidFill>
                  <a:schemeClr val="tx1"/>
                </a:solidFill>
                <a:latin typeface="+mn-lt"/>
                <a:ea typeface="+mn-ea"/>
                <a:cs typeface="+mn-cs"/>
              </a:rPr>
              <a:t>, </a:t>
            </a:r>
            <a:r>
              <a:rPr lang="en-US" sz="1200" b="0" u="none" strike="noStrike" kern="1200" cap="all" dirty="0" smtClean="0">
                <a:solidFill>
                  <a:schemeClr val="tx1"/>
                </a:solidFill>
                <a:latin typeface="+mn-lt"/>
                <a:ea typeface="+mn-ea"/>
                <a:cs typeface="+mn-cs"/>
                <a:hlinkClick r:id="rId4" tooltip="View all posts in Mobile"/>
              </a:rPr>
              <a:t>Mobile</a:t>
            </a:r>
            <a:r>
              <a:rPr lang="en-US" sz="1200" kern="1200" cap="all"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Outdoor Inflatable Cinema--</a:t>
            </a:r>
            <a:r>
              <a:rPr lang="en-US" sz="800" dirty="0" smtClean="0">
                <a:latin typeface="Century Gothic" pitchFamily="34" charset="0"/>
              </a:rPr>
              <a:t>Nothing is cooler and more attention grabbing than an outdoor theater.   For less than the costs to take a family of 4 to the theater you can have one right in the comfort of your own back yard! This is an experience that will delight everyone of your guests and will most definitely make your party/event the conversation subject of all of your friends! (Cost $100, Can be ordered with or without Laser Tag Party Package.  Most effective when used at night or in a darkly lit area.  Only equipment is provided. Movie shown is the responsibility of the party host.)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800" b="1" u="sng" dirty="0" smtClean="0">
                <a:latin typeface="Century Gothic" pitchFamily="34" charset="0"/>
              </a:rPr>
              <a:t>DJ</a:t>
            </a:r>
            <a:r>
              <a:rPr lang="en-US" sz="1100" b="1" u="sng" dirty="0" smtClean="0">
                <a:latin typeface="Century Gothic" pitchFamily="34" charset="0"/>
              </a:rPr>
              <a:t> </a:t>
            </a:r>
            <a:r>
              <a:rPr lang="en-US" sz="800" b="1" u="sng" dirty="0" smtClean="0">
                <a:latin typeface="Century Gothic" pitchFamily="34" charset="0"/>
              </a:rPr>
              <a:t>Lighting and Music Equipment--</a:t>
            </a:r>
            <a:r>
              <a:rPr lang="en-US" sz="800" dirty="0" smtClean="0">
                <a:latin typeface="Century Gothic" pitchFamily="34" charset="0"/>
              </a:rPr>
              <a:t>A party just isn’t a party without music!  Let us liven up your shin-dig with the latest dance tunes &amp; karaoke, or we can provide a live action music theme as your guests relentlessly pursue the enemy while trying to tag them out of the game.  (Cost for audio equipment $75, Lighting &amp; Karaoke $75., Can be order with or without Laser Tag Party Package)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Photography/</a:t>
            </a:r>
            <a:r>
              <a:rPr lang="en-US" sz="1200" b="1" u="sng" dirty="0" err="1" smtClean="0">
                <a:latin typeface="Century Gothic" pitchFamily="34" charset="0"/>
              </a:rPr>
              <a:t>Videography</a:t>
            </a:r>
            <a:r>
              <a:rPr lang="en-US" sz="1200" b="1" u="sng" dirty="0" smtClean="0">
                <a:latin typeface="Century Gothic" pitchFamily="34" charset="0"/>
              </a:rPr>
              <a:t>--</a:t>
            </a:r>
            <a:r>
              <a:rPr lang="en-US" sz="800" dirty="0" smtClean="0">
                <a:latin typeface="Century Gothic" pitchFamily="34" charset="0"/>
              </a:rPr>
              <a:t>At Modern Tag-</a:t>
            </a:r>
            <a:r>
              <a:rPr lang="en-US" sz="800" dirty="0" err="1" smtClean="0">
                <a:latin typeface="Century Gothic" pitchFamily="34" charset="0"/>
              </a:rPr>
              <a:t>tical</a:t>
            </a:r>
            <a:r>
              <a:rPr lang="en-US" sz="800" dirty="0" smtClean="0">
                <a:latin typeface="Century Gothic" pitchFamily="34" charset="0"/>
              </a:rPr>
              <a:t> our objective is to provide you with the most memorable experience ever.  Therefore we encourage you to capture those memories so that they can be shared with all of your friends &amp; loved ones.  (or an additional $40 we will have our professional Photographer/Videographer onsite throughout your event snapping action photos and videos.  (Video will be packaged as a DVD and Photos can be downloaded from our site at additional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Outdoor Inflatable Cinema--</a:t>
            </a:r>
            <a:r>
              <a:rPr lang="en-US" sz="800" dirty="0" smtClean="0">
                <a:latin typeface="Century Gothic" pitchFamily="34" charset="0"/>
              </a:rPr>
              <a:t>Nothing is cooler and more attention grabbing than an outdoor theater.   For less than the costs to take a family of 4 to the theater you can have one right in the comfort of your own back yard! This is an experience that will delight everyone of your guests and will most definitely make your party/event the conversation subject of all of your friends! (Cost $100, Can be ordered with or without Laser Tag Party Package.  Most effective when used at night or in a darkly lit area.  Only equipment is provided. Movie shown is the responsibility of the party host.)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800" b="1" u="sng" dirty="0" smtClean="0">
                <a:latin typeface="Century Gothic" pitchFamily="34" charset="0"/>
              </a:rPr>
              <a:t>DJ</a:t>
            </a:r>
            <a:r>
              <a:rPr lang="en-US" sz="1100" b="1" u="sng" dirty="0" smtClean="0">
                <a:latin typeface="Century Gothic" pitchFamily="34" charset="0"/>
              </a:rPr>
              <a:t> </a:t>
            </a:r>
            <a:r>
              <a:rPr lang="en-US" sz="800" b="1" u="sng" dirty="0" smtClean="0">
                <a:latin typeface="Century Gothic" pitchFamily="34" charset="0"/>
              </a:rPr>
              <a:t>Lighting and Music Equipment--</a:t>
            </a:r>
            <a:r>
              <a:rPr lang="en-US" sz="800" dirty="0" smtClean="0">
                <a:latin typeface="Century Gothic" pitchFamily="34" charset="0"/>
              </a:rPr>
              <a:t>A party just isn’t a party without music!  Let us liven up your shin-dig with the latest dance tunes &amp; karaoke, or we can provide a live action music theme as your guests relentlessly pursue the enemy while trying to tag them out of the game.  (Cost for audio equipment $75, Lighting &amp; Karaoke $75., Can be order with or without Laser Tag Party Package)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600200"/>
            <a:ext cx="8229600" cy="4709160"/>
          </a:xfrm>
          <a:prstGeom prst="rect">
            <a:avLst/>
          </a:prstGeo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457200" y="1600200"/>
            <a:ext cx="8229600" cy="4709160"/>
          </a:xfrm>
          <a:prstGeom prst="rect">
            <a:avLst/>
          </a:prstGeo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a:prstGeom prst="rect">
            <a:avLst/>
          </a:prstGeo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a:prstGeom prst="rect">
            <a:avLst/>
          </a:prstGeo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a:prstGeom prst="rect">
            <a:avLst/>
          </a:prstGeo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8" name="Footer Placeholder 7"/>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3" name="Footer Placeholder 2"/>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a:prstGeom prst="rect">
            <a:avLst/>
          </a:prstGeo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a:prstGeom prst="rect">
            <a:avLst/>
          </a:prstGeo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a:prstGeom prst="rect">
            <a:avLst/>
          </a:prstGeo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prstGeom prst="rect">
            <a:avLst/>
          </a:prstGeo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a:prstGeom prst="rect">
            <a:avLst/>
          </a:prstGeo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slideLayout" Target="../slideLayouts/slideLayout3.xml"/><Relationship Id="rId21" Type="http://schemas.openxmlformats.org/officeDocument/2006/relationships/image" Target="../media/image10.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3.png"/><Relationship Id="rId5" Type="http://schemas.openxmlformats.org/officeDocument/2006/relationships/slideLayout" Target="../slideLayouts/slideLayout5.xml"/><Relationship Id="rId15" Type="http://schemas.openxmlformats.org/officeDocument/2006/relationships/image" Target="../media/image4.png"/><Relationship Id="rId23" Type="http://schemas.openxmlformats.org/officeDocument/2006/relationships/image" Target="../media/image12.gif"/><Relationship Id="rId10" Type="http://schemas.openxmlformats.org/officeDocument/2006/relationships/slideLayout" Target="../slideLayouts/slideLayout10.xml"/><Relationship Id="rId19"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 Id="rId22" Type="http://schemas.openxmlformats.org/officeDocument/2006/relationships/image" Target="../media/image1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63" name="Picture 62" descr="speakers-mesh_00414629.png"/>
          <p:cNvPicPr>
            <a:picLocks noChangeAspect="1"/>
          </p:cNvPicPr>
          <p:nvPr userDrawn="1"/>
        </p:nvPicPr>
        <p:blipFill>
          <a:blip r:embed="rId13" cstate="print"/>
          <a:stretch>
            <a:fillRect/>
          </a:stretch>
        </p:blipFill>
        <p:spPr>
          <a:xfrm>
            <a:off x="0" y="0"/>
            <a:ext cx="9144000" cy="6905625"/>
          </a:xfrm>
          <a:prstGeom prst="rect">
            <a:avLst/>
          </a:prstGeom>
        </p:spPr>
      </p:pic>
      <p:sp>
        <p:nvSpPr>
          <p:cNvPr id="65" name="Rectangle 64"/>
          <p:cNvSpPr/>
          <p:nvPr userDrawn="1"/>
        </p:nvSpPr>
        <p:spPr>
          <a:xfrm>
            <a:off x="0" y="0"/>
            <a:ext cx="9144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Tactical Laser Tag PNG.png"/>
          <p:cNvPicPr>
            <a:picLocks noChangeAspect="1"/>
          </p:cNvPicPr>
          <p:nvPr userDrawn="1"/>
        </p:nvPicPr>
        <p:blipFill>
          <a:blip r:embed="rId14" cstate="print"/>
          <a:stretch>
            <a:fillRect/>
          </a:stretch>
        </p:blipFill>
        <p:spPr>
          <a:xfrm>
            <a:off x="1235102" y="0"/>
            <a:ext cx="7924800" cy="1828800"/>
          </a:xfrm>
          <a:prstGeom prst="rect">
            <a:avLst/>
          </a:prstGeom>
        </p:spPr>
      </p:pic>
      <p:grpSp>
        <p:nvGrpSpPr>
          <p:cNvPr id="7" name="Group 6"/>
          <p:cNvGrpSpPr/>
          <p:nvPr userDrawn="1"/>
        </p:nvGrpSpPr>
        <p:grpSpPr>
          <a:xfrm>
            <a:off x="838200" y="1136064"/>
            <a:ext cx="7879576" cy="5775452"/>
            <a:chOff x="806911" y="1092073"/>
            <a:chExt cx="7879576" cy="5775452"/>
          </a:xfrm>
        </p:grpSpPr>
        <p:sp>
          <p:nvSpPr>
            <p:cNvPr id="9" name="Rectangle 8"/>
            <p:cNvSpPr/>
            <p:nvPr userDrawn="1"/>
          </p:nvSpPr>
          <p:spPr>
            <a:xfrm>
              <a:off x="806911" y="1620607"/>
              <a:ext cx="7162800" cy="5246918"/>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95000"/>
                  </a:schemeClr>
                </a:solidFill>
              </a:endParaRPr>
            </a:p>
          </p:txBody>
        </p:sp>
        <p:sp>
          <p:nvSpPr>
            <p:cNvPr id="11" name="Rounded Rectangle 10"/>
            <p:cNvSpPr/>
            <p:nvPr/>
          </p:nvSpPr>
          <p:spPr>
            <a:xfrm>
              <a:off x="1993567" y="1841043"/>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GALLERIES</a:t>
              </a:r>
              <a:endParaRPr lang="en-US" sz="900" b="1" dirty="0">
                <a:solidFill>
                  <a:schemeClr val="bg1"/>
                </a:solidFill>
                <a:latin typeface="Arial Rounded MT Bold" pitchFamily="34" charset="0"/>
              </a:endParaRPr>
            </a:p>
          </p:txBody>
        </p:sp>
        <p:sp>
          <p:nvSpPr>
            <p:cNvPr id="15" name="Rounded Rectangle 14"/>
            <p:cNvSpPr/>
            <p:nvPr/>
          </p:nvSpPr>
          <p:spPr>
            <a:xfrm>
              <a:off x="3054811" y="1838325"/>
              <a:ext cx="1752600" cy="240843"/>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PARTY /EVENT</a:t>
              </a:r>
              <a:r>
                <a:rPr lang="en-US" sz="900" b="1" baseline="0" dirty="0" smtClean="0">
                  <a:solidFill>
                    <a:schemeClr val="bg1"/>
                  </a:solidFill>
                  <a:latin typeface="Arial Rounded MT Bold" pitchFamily="34" charset="0"/>
                </a:rPr>
                <a:t> </a:t>
              </a:r>
              <a:r>
                <a:rPr lang="en-US" sz="900" b="1" dirty="0" smtClean="0">
                  <a:solidFill>
                    <a:schemeClr val="bg1"/>
                  </a:solidFill>
                  <a:latin typeface="Arial Rounded MT Bold" pitchFamily="34" charset="0"/>
                </a:rPr>
                <a:t>PACKAGES</a:t>
              </a:r>
              <a:endParaRPr lang="en-US" sz="900" b="1" dirty="0">
                <a:solidFill>
                  <a:schemeClr val="bg1"/>
                </a:solidFill>
                <a:latin typeface="Arial Rounded MT Bold" pitchFamily="34" charset="0"/>
              </a:endParaRPr>
            </a:p>
          </p:txBody>
        </p:sp>
        <p:sp>
          <p:nvSpPr>
            <p:cNvPr id="16" name="Rounded Rectangle 15"/>
            <p:cNvSpPr/>
            <p:nvPr/>
          </p:nvSpPr>
          <p:spPr>
            <a:xfrm>
              <a:off x="4879906" y="1850568"/>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ARMOREY</a:t>
              </a:r>
              <a:endParaRPr lang="en-US" sz="900" b="1" dirty="0">
                <a:solidFill>
                  <a:schemeClr val="bg1"/>
                </a:solidFill>
                <a:latin typeface="Arial Rounded MT Bold" pitchFamily="34" charset="0"/>
              </a:endParaRPr>
            </a:p>
          </p:txBody>
        </p:sp>
        <p:sp>
          <p:nvSpPr>
            <p:cNvPr id="17" name="Rounded Rectangle 16"/>
            <p:cNvSpPr/>
            <p:nvPr/>
          </p:nvSpPr>
          <p:spPr>
            <a:xfrm>
              <a:off x="5943606" y="1839686"/>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F.A.Q.</a:t>
              </a:r>
              <a:endParaRPr lang="en-US" sz="900" b="1" dirty="0">
                <a:solidFill>
                  <a:schemeClr val="bg1"/>
                </a:solidFill>
                <a:latin typeface="Arial Rounded MT Bold" pitchFamily="34" charset="0"/>
              </a:endParaRPr>
            </a:p>
          </p:txBody>
        </p:sp>
        <p:sp>
          <p:nvSpPr>
            <p:cNvPr id="18" name="Rounded Rectangle 17"/>
            <p:cNvSpPr/>
            <p:nvPr/>
          </p:nvSpPr>
          <p:spPr>
            <a:xfrm>
              <a:off x="926120" y="1839682"/>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HOME</a:t>
              </a:r>
              <a:endParaRPr lang="en-US" sz="900" b="1" dirty="0">
                <a:solidFill>
                  <a:schemeClr val="bg1"/>
                </a:solidFill>
                <a:latin typeface="Arial Rounded MT Bold" pitchFamily="34" charset="0"/>
              </a:endParaRPr>
            </a:p>
          </p:txBody>
        </p:sp>
        <p:sp>
          <p:nvSpPr>
            <p:cNvPr id="19" name="Rounded Rectangle 18"/>
            <p:cNvSpPr/>
            <p:nvPr/>
          </p:nvSpPr>
          <p:spPr>
            <a:xfrm>
              <a:off x="7027978" y="1850568"/>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ABOUT US</a:t>
              </a:r>
              <a:endParaRPr lang="en-US" sz="900" b="1" dirty="0">
                <a:solidFill>
                  <a:schemeClr val="bg1"/>
                </a:solidFill>
                <a:latin typeface="Arial Rounded MT Bold" pitchFamily="34" charset="0"/>
              </a:endParaRPr>
            </a:p>
          </p:txBody>
        </p:sp>
        <p:sp>
          <p:nvSpPr>
            <p:cNvPr id="28" name="TextBox 27"/>
            <p:cNvSpPr txBox="1"/>
            <p:nvPr/>
          </p:nvSpPr>
          <p:spPr>
            <a:xfrm>
              <a:off x="1023258" y="5878292"/>
              <a:ext cx="2209800" cy="246221"/>
            </a:xfrm>
            <a:prstGeom prst="rect">
              <a:avLst/>
            </a:prstGeom>
            <a:noFill/>
          </p:spPr>
          <p:txBody>
            <a:bodyPr wrap="square" rtlCol="0">
              <a:spAutoFit/>
            </a:bodyPr>
            <a:lstStyle/>
            <a:p>
              <a:pPr algn="ctr"/>
              <a:r>
                <a:rPr lang="en-US" sz="1000" b="1" dirty="0" smtClean="0">
                  <a:solidFill>
                    <a:schemeClr val="bg1"/>
                  </a:solidFill>
                </a:rPr>
                <a:t>Click Here to Find Out More!!</a:t>
              </a:r>
            </a:p>
          </p:txBody>
        </p:sp>
        <p:sp>
          <p:nvSpPr>
            <p:cNvPr id="29" name="TextBox 28"/>
            <p:cNvSpPr txBox="1"/>
            <p:nvPr/>
          </p:nvSpPr>
          <p:spPr>
            <a:xfrm>
              <a:off x="1066800" y="3799116"/>
              <a:ext cx="2209800" cy="261610"/>
            </a:xfrm>
            <a:prstGeom prst="rect">
              <a:avLst/>
            </a:prstGeom>
            <a:noFill/>
          </p:spPr>
          <p:txBody>
            <a:bodyPr wrap="square" rtlCol="0">
              <a:spAutoFit/>
            </a:bodyPr>
            <a:lstStyle/>
            <a:p>
              <a:r>
                <a:rPr lang="en-US" sz="1100" b="1" dirty="0" smtClean="0">
                  <a:solidFill>
                    <a:schemeClr val="bg1"/>
                  </a:solidFill>
                  <a:latin typeface="Century Gothic" pitchFamily="34" charset="0"/>
                </a:rPr>
                <a:t>NEWS &amp; EVENTS</a:t>
              </a:r>
            </a:p>
          </p:txBody>
        </p:sp>
        <p:pic>
          <p:nvPicPr>
            <p:cNvPr id="32" name="Picture 31" descr="zzzzhome.png"/>
            <p:cNvPicPr>
              <a:picLocks noChangeAspect="1"/>
            </p:cNvPicPr>
            <p:nvPr userDrawn="1"/>
          </p:nvPicPr>
          <p:blipFill>
            <a:blip r:embed="rId15" cstate="print"/>
            <a:stretch>
              <a:fillRect/>
            </a:stretch>
          </p:blipFill>
          <p:spPr>
            <a:xfrm flipH="1">
              <a:off x="1698168" y="1875690"/>
              <a:ext cx="153257" cy="145083"/>
            </a:xfrm>
            <a:prstGeom prst="rect">
              <a:avLst/>
            </a:prstGeom>
          </p:spPr>
        </p:pic>
        <p:grpSp>
          <p:nvGrpSpPr>
            <p:cNvPr id="33" name="Group 63"/>
            <p:cNvGrpSpPr/>
            <p:nvPr userDrawn="1"/>
          </p:nvGrpSpPr>
          <p:grpSpPr>
            <a:xfrm>
              <a:off x="7488440" y="1092073"/>
              <a:ext cx="1198047" cy="313087"/>
              <a:chOff x="4843202" y="3835277"/>
              <a:chExt cx="1198047" cy="313087"/>
            </a:xfrm>
          </p:grpSpPr>
          <p:pic>
            <p:nvPicPr>
              <p:cNvPr id="36" name="Picture 35" descr="facebook-logo-square-webtreatsetc.png"/>
              <p:cNvPicPr>
                <a:picLocks noChangeAspect="1"/>
              </p:cNvPicPr>
              <p:nvPr userDrawn="1"/>
            </p:nvPicPr>
            <p:blipFill>
              <a:blip r:embed="rId16" cstate="print"/>
              <a:stretch>
                <a:fillRect/>
              </a:stretch>
            </p:blipFill>
            <p:spPr>
              <a:xfrm>
                <a:off x="4843202" y="3842213"/>
                <a:ext cx="265425" cy="299070"/>
              </a:xfrm>
              <a:prstGeom prst="rect">
                <a:avLst/>
              </a:prstGeom>
            </p:spPr>
          </p:pic>
          <p:pic>
            <p:nvPicPr>
              <p:cNvPr id="37" name="Picture 36" descr="twitter.png"/>
              <p:cNvPicPr>
                <a:picLocks noChangeAspect="1"/>
              </p:cNvPicPr>
              <p:nvPr userDrawn="1"/>
            </p:nvPicPr>
            <p:blipFill>
              <a:blip r:embed="rId17" cstate="print"/>
              <a:stretch>
                <a:fillRect/>
              </a:stretch>
            </p:blipFill>
            <p:spPr>
              <a:xfrm>
                <a:off x="5048818" y="3842213"/>
                <a:ext cx="291832" cy="301165"/>
              </a:xfrm>
              <a:prstGeom prst="rect">
                <a:avLst/>
              </a:prstGeom>
            </p:spPr>
          </p:pic>
          <p:pic>
            <p:nvPicPr>
              <p:cNvPr id="38" name="Picture 37" descr="YouTubeIconOrange.png"/>
              <p:cNvPicPr>
                <a:picLocks noChangeAspect="1"/>
              </p:cNvPicPr>
              <p:nvPr userDrawn="1"/>
            </p:nvPicPr>
            <p:blipFill>
              <a:blip r:embed="rId18" cstate="print"/>
              <a:stretch>
                <a:fillRect/>
              </a:stretch>
            </p:blipFill>
            <p:spPr>
              <a:xfrm>
                <a:off x="5540961" y="3848268"/>
                <a:ext cx="287325" cy="295046"/>
              </a:xfrm>
              <a:prstGeom prst="rect">
                <a:avLst/>
              </a:prstGeom>
            </p:spPr>
          </p:pic>
          <p:pic>
            <p:nvPicPr>
              <p:cNvPr id="39" name="Picture 38" descr="Email.png"/>
              <p:cNvPicPr>
                <a:picLocks noChangeAspect="1"/>
              </p:cNvPicPr>
              <p:nvPr userDrawn="1"/>
            </p:nvPicPr>
            <p:blipFill>
              <a:blip r:embed="rId19" cstate="print"/>
              <a:stretch>
                <a:fillRect/>
              </a:stretch>
            </p:blipFill>
            <p:spPr>
              <a:xfrm>
                <a:off x="5772589" y="3842213"/>
                <a:ext cx="268660" cy="306151"/>
              </a:xfrm>
              <a:prstGeom prst="rect">
                <a:avLst/>
              </a:prstGeom>
            </p:spPr>
          </p:pic>
          <p:pic>
            <p:nvPicPr>
              <p:cNvPr id="40" name="Picture 39" descr="red_orange_linkedin.png"/>
              <p:cNvPicPr>
                <a:picLocks noChangeAspect="1"/>
              </p:cNvPicPr>
              <p:nvPr userDrawn="1"/>
            </p:nvPicPr>
            <p:blipFill>
              <a:blip r:embed="rId20" cstate="print"/>
              <a:stretch>
                <a:fillRect/>
              </a:stretch>
            </p:blipFill>
            <p:spPr>
              <a:xfrm>
                <a:off x="5277096" y="3835277"/>
                <a:ext cx="329979" cy="311735"/>
              </a:xfrm>
              <a:prstGeom prst="rect">
                <a:avLst/>
              </a:prstGeom>
            </p:spPr>
          </p:pic>
        </p:grpSp>
      </p:grpSp>
      <p:pic>
        <p:nvPicPr>
          <p:cNvPr id="60" name="Picture 59" descr="2nd Light Logo Perfect!.png"/>
          <p:cNvPicPr>
            <a:picLocks noChangeAspect="1"/>
          </p:cNvPicPr>
          <p:nvPr userDrawn="1"/>
        </p:nvPicPr>
        <p:blipFill>
          <a:blip r:embed="rId21" cstate="print"/>
          <a:stretch>
            <a:fillRect/>
          </a:stretch>
        </p:blipFill>
        <p:spPr>
          <a:xfrm>
            <a:off x="185534" y="49036"/>
            <a:ext cx="1535261" cy="1302913"/>
          </a:xfrm>
          <a:prstGeom prst="rect">
            <a:avLst/>
          </a:prstGeom>
        </p:spPr>
      </p:pic>
      <p:sp>
        <p:nvSpPr>
          <p:cNvPr id="66" name="Rounded Rectangle 65"/>
          <p:cNvSpPr/>
          <p:nvPr userDrawn="1"/>
        </p:nvSpPr>
        <p:spPr>
          <a:xfrm>
            <a:off x="-113976" y="1433397"/>
            <a:ext cx="9847681" cy="304800"/>
          </a:xfrm>
          <a:prstGeom prst="roundRect">
            <a:avLst/>
          </a:prstGeom>
          <a:solidFill>
            <a:schemeClr val="bg1">
              <a:alpha val="0"/>
            </a:schemeClr>
          </a:solidFill>
          <a:ln cmpd="thinThick">
            <a:solidFill>
              <a:srgbClr val="04FA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lumMod val="95000"/>
                  </a:schemeClr>
                </a:solidFill>
              </a:rPr>
              <a:t>Birthday Parties     School/College Parties  Corporate Events     Military Groups   Fundraisers   Church Groups  Summer Camps</a:t>
            </a:r>
            <a:endParaRPr lang="en-US" sz="1200" dirty="0">
              <a:solidFill>
                <a:schemeClr val="tx1">
                  <a:lumMod val="95000"/>
                </a:schemeClr>
              </a:solidFill>
            </a:endParaRPr>
          </a:p>
        </p:txBody>
      </p:sp>
      <p:grpSp>
        <p:nvGrpSpPr>
          <p:cNvPr id="67" name="Group 66"/>
          <p:cNvGrpSpPr/>
          <p:nvPr userDrawn="1"/>
        </p:nvGrpSpPr>
        <p:grpSpPr>
          <a:xfrm>
            <a:off x="887793" y="2209800"/>
            <a:ext cx="2088490" cy="4640580"/>
            <a:chOff x="887793" y="2209800"/>
            <a:chExt cx="2088490" cy="4640580"/>
          </a:xfrm>
        </p:grpSpPr>
        <p:grpSp>
          <p:nvGrpSpPr>
            <p:cNvPr id="27" name="Group 26"/>
            <p:cNvGrpSpPr/>
            <p:nvPr userDrawn="1"/>
          </p:nvGrpSpPr>
          <p:grpSpPr>
            <a:xfrm>
              <a:off x="897105" y="2209800"/>
              <a:ext cx="2006879" cy="4640580"/>
              <a:chOff x="1045022" y="2166260"/>
              <a:chExt cx="2257732" cy="4683678"/>
            </a:xfrm>
          </p:grpSpPr>
          <p:grpSp>
            <p:nvGrpSpPr>
              <p:cNvPr id="30" name="Group 41"/>
              <p:cNvGrpSpPr/>
              <p:nvPr/>
            </p:nvGrpSpPr>
            <p:grpSpPr>
              <a:xfrm>
                <a:off x="1094426" y="2653608"/>
                <a:ext cx="2203937" cy="512452"/>
                <a:chOff x="6248399" y="762000"/>
                <a:chExt cx="1676401" cy="740209"/>
              </a:xfrm>
            </p:grpSpPr>
            <p:sp>
              <p:nvSpPr>
                <p:cNvPr id="57" name="Rounded Rectangle 56"/>
                <p:cNvSpPr/>
                <p:nvPr/>
              </p:nvSpPr>
              <p:spPr>
                <a:xfrm>
                  <a:off x="6248400" y="762000"/>
                  <a:ext cx="1676400"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bg1"/>
                      </a:solidFill>
                      <a:latin typeface="Century Gothic" pitchFamily="34" charset="0"/>
                    </a:rPr>
                    <a:t>BOOK ONLINE </a:t>
                  </a:r>
                  <a:endParaRPr lang="en-US" sz="1100" b="1" dirty="0">
                    <a:solidFill>
                      <a:schemeClr val="bg1"/>
                    </a:solidFill>
                    <a:latin typeface="Century Gothic" pitchFamily="34" charset="0"/>
                  </a:endParaRPr>
                </a:p>
              </p:txBody>
            </p:sp>
            <p:sp>
              <p:nvSpPr>
                <p:cNvPr id="58" name="Round Same Side Corner Rectangle 57"/>
                <p:cNvSpPr/>
                <p:nvPr/>
              </p:nvSpPr>
              <p:spPr>
                <a:xfrm rot="10800000">
                  <a:off x="6248399" y="1142996"/>
                  <a:ext cx="1676400" cy="359213"/>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sp>
            <p:nvSpPr>
              <p:cNvPr id="31" name="TextBox 30"/>
              <p:cNvSpPr txBox="1"/>
              <p:nvPr/>
            </p:nvSpPr>
            <p:spPr>
              <a:xfrm>
                <a:off x="1149686" y="2935794"/>
                <a:ext cx="2105136" cy="217445"/>
              </a:xfrm>
              <a:prstGeom prst="rect">
                <a:avLst/>
              </a:prstGeom>
              <a:noFill/>
            </p:spPr>
            <p:txBody>
              <a:bodyPr wrap="square" rtlCol="0">
                <a:spAutoFit/>
              </a:bodyPr>
              <a:lstStyle/>
              <a:p>
                <a:pPr algn="ctr"/>
                <a:r>
                  <a:rPr lang="en-US" sz="800" b="1" dirty="0" smtClean="0">
                    <a:solidFill>
                      <a:schemeClr val="bg1"/>
                    </a:solidFill>
                  </a:rPr>
                  <a:t>Reserve Your</a:t>
                </a:r>
                <a:r>
                  <a:rPr lang="en-US" sz="800" b="1" baseline="0" dirty="0" smtClean="0">
                    <a:solidFill>
                      <a:schemeClr val="bg1"/>
                    </a:solidFill>
                  </a:rPr>
                  <a:t> Campaign</a:t>
                </a:r>
                <a:r>
                  <a:rPr lang="en-US" sz="800" b="1" dirty="0" smtClean="0">
                    <a:solidFill>
                      <a:schemeClr val="bg1"/>
                    </a:solidFill>
                  </a:rPr>
                  <a:t>  Now !!</a:t>
                </a:r>
              </a:p>
            </p:txBody>
          </p:sp>
          <p:pic>
            <p:nvPicPr>
              <p:cNvPr id="34" name="Picture 33" descr="facebook.jpg"/>
              <p:cNvPicPr>
                <a:picLocks noChangeAspect="1"/>
              </p:cNvPicPr>
              <p:nvPr/>
            </p:nvPicPr>
            <p:blipFill>
              <a:blip r:embed="rId22" cstate="print">
                <a:lum/>
              </a:blip>
              <a:stretch>
                <a:fillRect/>
              </a:stretch>
            </p:blipFill>
            <p:spPr>
              <a:xfrm>
                <a:off x="2122684" y="3286304"/>
                <a:ext cx="1108672" cy="496894"/>
              </a:xfrm>
              <a:prstGeom prst="rect">
                <a:avLst/>
              </a:prstGeom>
            </p:spPr>
          </p:pic>
          <p:grpSp>
            <p:nvGrpSpPr>
              <p:cNvPr id="35" name="Group 48"/>
              <p:cNvGrpSpPr/>
              <p:nvPr/>
            </p:nvGrpSpPr>
            <p:grpSpPr>
              <a:xfrm>
                <a:off x="1088565" y="3744688"/>
                <a:ext cx="2209800" cy="1752600"/>
                <a:chOff x="6248401" y="762000"/>
                <a:chExt cx="1676400" cy="880532"/>
              </a:xfrm>
            </p:grpSpPr>
            <p:sp>
              <p:nvSpPr>
                <p:cNvPr id="55" name="Rounded Rectangle 54"/>
                <p:cNvSpPr/>
                <p:nvPr/>
              </p:nvSpPr>
              <p:spPr>
                <a:xfrm>
                  <a:off x="6248401" y="762000"/>
                  <a:ext cx="1676400"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bg1"/>
                    </a:solidFill>
                    <a:latin typeface="Century Gothic" pitchFamily="34" charset="0"/>
                  </a:endParaRPr>
                </a:p>
              </p:txBody>
            </p:sp>
            <p:sp>
              <p:nvSpPr>
                <p:cNvPr id="56" name="Round Same Side Corner Rectangle 55"/>
                <p:cNvSpPr/>
                <p:nvPr/>
              </p:nvSpPr>
              <p:spPr>
                <a:xfrm rot="10800000">
                  <a:off x="6248401" y="969184"/>
                  <a:ext cx="1676400" cy="673348"/>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grpSp>
            <p:nvGrpSpPr>
              <p:cNvPr id="42" name="Group 51"/>
              <p:cNvGrpSpPr/>
              <p:nvPr/>
            </p:nvGrpSpPr>
            <p:grpSpPr>
              <a:xfrm>
                <a:off x="1088562" y="5572642"/>
                <a:ext cx="2209801" cy="515914"/>
                <a:chOff x="6248397" y="745068"/>
                <a:chExt cx="1805725" cy="745210"/>
              </a:xfrm>
            </p:grpSpPr>
            <p:sp>
              <p:nvSpPr>
                <p:cNvPr id="53" name="Rounded Rectangle 52"/>
                <p:cNvSpPr/>
                <p:nvPr/>
              </p:nvSpPr>
              <p:spPr>
                <a:xfrm>
                  <a:off x="6248398" y="745068"/>
                  <a:ext cx="1805724"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900" b="1" dirty="0" smtClean="0">
                      <a:solidFill>
                        <a:schemeClr val="bg1"/>
                      </a:solidFill>
                      <a:latin typeface="Century Gothic" pitchFamily="34" charset="0"/>
                    </a:rPr>
                    <a:t>EVERYONE LIKES DISCOUNTS!</a:t>
                  </a:r>
                  <a:endParaRPr lang="en-US" sz="900" b="1" dirty="0">
                    <a:solidFill>
                      <a:schemeClr val="bg1"/>
                    </a:solidFill>
                    <a:latin typeface="Century Gothic" pitchFamily="34" charset="0"/>
                  </a:endParaRPr>
                </a:p>
              </p:txBody>
            </p:sp>
            <p:sp>
              <p:nvSpPr>
                <p:cNvPr id="54" name="Round Same Side Corner Rectangle 53"/>
                <p:cNvSpPr/>
                <p:nvPr/>
              </p:nvSpPr>
              <p:spPr>
                <a:xfrm rot="10800000">
                  <a:off x="6248397" y="1142996"/>
                  <a:ext cx="1805724" cy="347282"/>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sp>
            <p:nvSpPr>
              <p:cNvPr id="43" name="TextBox 42"/>
              <p:cNvSpPr txBox="1"/>
              <p:nvPr/>
            </p:nvSpPr>
            <p:spPr>
              <a:xfrm>
                <a:off x="1045022" y="5878292"/>
                <a:ext cx="2209800" cy="217445"/>
              </a:xfrm>
              <a:prstGeom prst="rect">
                <a:avLst/>
              </a:prstGeom>
              <a:noFill/>
            </p:spPr>
            <p:txBody>
              <a:bodyPr wrap="square" rtlCol="0">
                <a:spAutoFit/>
              </a:bodyPr>
              <a:lstStyle/>
              <a:p>
                <a:pPr algn="ctr"/>
                <a:r>
                  <a:rPr lang="en-US" sz="800" b="1" dirty="0" smtClean="0">
                    <a:solidFill>
                      <a:schemeClr val="bg1"/>
                    </a:solidFill>
                  </a:rPr>
                  <a:t>Click Here to Find Out More!!</a:t>
                </a:r>
              </a:p>
            </p:txBody>
          </p:sp>
          <p:sp>
            <p:nvSpPr>
              <p:cNvPr id="44" name="TextBox 43"/>
              <p:cNvSpPr txBox="1"/>
              <p:nvPr/>
            </p:nvSpPr>
            <p:spPr>
              <a:xfrm>
                <a:off x="1088564" y="3799116"/>
                <a:ext cx="2209800" cy="261610"/>
              </a:xfrm>
              <a:prstGeom prst="rect">
                <a:avLst/>
              </a:prstGeom>
              <a:noFill/>
            </p:spPr>
            <p:txBody>
              <a:bodyPr wrap="square" rtlCol="0">
                <a:spAutoFit/>
              </a:bodyPr>
              <a:lstStyle/>
              <a:p>
                <a:pPr algn="l"/>
                <a:r>
                  <a:rPr lang="en-US" sz="1100" b="1" dirty="0" smtClean="0">
                    <a:solidFill>
                      <a:schemeClr val="bg1"/>
                    </a:solidFill>
                    <a:latin typeface="Century Gothic" pitchFamily="34" charset="0"/>
                  </a:rPr>
                  <a:t>NEWS &amp; EVENTS</a:t>
                </a:r>
              </a:p>
            </p:txBody>
          </p:sp>
          <p:grpSp>
            <p:nvGrpSpPr>
              <p:cNvPr id="45" name="Group 58"/>
              <p:cNvGrpSpPr/>
              <p:nvPr/>
            </p:nvGrpSpPr>
            <p:grpSpPr>
              <a:xfrm>
                <a:off x="1090200" y="6157771"/>
                <a:ext cx="2212554" cy="692167"/>
                <a:chOff x="6253152" y="574256"/>
                <a:chExt cx="1807974" cy="999799"/>
              </a:xfrm>
            </p:grpSpPr>
            <p:sp>
              <p:nvSpPr>
                <p:cNvPr id="49" name="Rounded Rectangle 48"/>
                <p:cNvSpPr/>
                <p:nvPr/>
              </p:nvSpPr>
              <p:spPr>
                <a:xfrm>
                  <a:off x="6253152" y="574256"/>
                  <a:ext cx="1805725" cy="284653"/>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100" b="1" dirty="0" smtClean="0">
                      <a:solidFill>
                        <a:schemeClr val="bg1"/>
                      </a:solidFill>
                      <a:latin typeface="Century Gothic" pitchFamily="34" charset="0"/>
                    </a:rPr>
                    <a:t>HELPFUL LINKS</a:t>
                  </a:r>
                  <a:endParaRPr lang="en-US" sz="1100" b="1" dirty="0">
                    <a:solidFill>
                      <a:schemeClr val="bg1"/>
                    </a:solidFill>
                    <a:latin typeface="Century Gothic" pitchFamily="34" charset="0"/>
                  </a:endParaRPr>
                </a:p>
              </p:txBody>
            </p:sp>
            <p:sp>
              <p:nvSpPr>
                <p:cNvPr id="52" name="Round Same Side Corner Rectangle 51"/>
                <p:cNvSpPr/>
                <p:nvPr/>
              </p:nvSpPr>
              <p:spPr>
                <a:xfrm>
                  <a:off x="6255402" y="843054"/>
                  <a:ext cx="1805724" cy="731001"/>
                </a:xfrm>
                <a:prstGeom prst="round2SameRect">
                  <a:avLst>
                    <a:gd name="adj1" fmla="val 3364"/>
                    <a:gd name="adj2" fmla="val 0"/>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buFont typeface="Wingdings" pitchFamily="2" charset="2"/>
                    <a:buChar char="v"/>
                  </a:pPr>
                  <a:r>
                    <a:rPr lang="en-US" sz="800" b="1" dirty="0" smtClean="0">
                      <a:solidFill>
                        <a:schemeClr val="bg1"/>
                      </a:solidFill>
                    </a:rPr>
                    <a:t> Parental Consent &amp; Waiver Form</a:t>
                  </a:r>
                </a:p>
                <a:p>
                  <a:pPr algn="l">
                    <a:buFont typeface="Wingdings" pitchFamily="2" charset="2"/>
                    <a:buChar char="v"/>
                  </a:pPr>
                  <a:r>
                    <a:rPr lang="en-US" sz="800" b="1" dirty="0" smtClean="0">
                      <a:solidFill>
                        <a:schemeClr val="bg1"/>
                      </a:solidFill>
                    </a:rPr>
                    <a:t> Read</a:t>
                  </a:r>
                  <a:r>
                    <a:rPr lang="en-US" sz="800" b="1" baseline="0" dirty="0" smtClean="0">
                      <a:solidFill>
                        <a:schemeClr val="bg1"/>
                      </a:solidFill>
                    </a:rPr>
                    <a:t> Reviews &amp; Comments</a:t>
                  </a:r>
                </a:p>
                <a:p>
                  <a:pPr algn="l">
                    <a:buFont typeface="Wingdings" pitchFamily="2" charset="2"/>
                    <a:buChar char="v"/>
                  </a:pPr>
                  <a:r>
                    <a:rPr lang="en-US" sz="800" b="1" baseline="0" dirty="0" smtClean="0">
                      <a:solidFill>
                        <a:schemeClr val="bg1"/>
                      </a:solidFill>
                    </a:rPr>
                    <a:t> Modern Tag-</a:t>
                  </a:r>
                  <a:r>
                    <a:rPr lang="en-US" sz="800" b="1" baseline="0" dirty="0" err="1" smtClean="0">
                      <a:solidFill>
                        <a:schemeClr val="bg1"/>
                      </a:solidFill>
                    </a:rPr>
                    <a:t>tical</a:t>
                  </a:r>
                  <a:r>
                    <a:rPr lang="en-US" sz="800" b="1" baseline="0" dirty="0" smtClean="0">
                      <a:solidFill>
                        <a:schemeClr val="bg1"/>
                      </a:solidFill>
                    </a:rPr>
                    <a:t> Blogger </a:t>
                  </a:r>
                </a:p>
                <a:p>
                  <a:pPr algn="l">
                    <a:buFont typeface="Wingdings" pitchFamily="2" charset="2"/>
                    <a:buChar char="v"/>
                  </a:pPr>
                  <a:r>
                    <a:rPr lang="en-US" sz="800" b="1" baseline="0" dirty="0" smtClean="0">
                      <a:solidFill>
                        <a:schemeClr val="bg1"/>
                      </a:solidFill>
                    </a:rPr>
                    <a:t> Modern Tag-</a:t>
                  </a:r>
                  <a:r>
                    <a:rPr lang="en-US" sz="800" b="1" baseline="0" dirty="0" err="1" smtClean="0">
                      <a:solidFill>
                        <a:schemeClr val="bg1"/>
                      </a:solidFill>
                    </a:rPr>
                    <a:t>tical</a:t>
                  </a:r>
                  <a:r>
                    <a:rPr lang="en-US" sz="800" b="1" baseline="0" dirty="0" smtClean="0">
                      <a:solidFill>
                        <a:schemeClr val="bg1"/>
                      </a:solidFill>
                    </a:rPr>
                    <a:t> Partners   </a:t>
                  </a:r>
                  <a:endParaRPr lang="en-US" sz="800" b="1" dirty="0" smtClean="0">
                    <a:solidFill>
                      <a:schemeClr val="bg1"/>
                    </a:solidFill>
                  </a:endParaRPr>
                </a:p>
              </p:txBody>
            </p:sp>
          </p:grpSp>
          <p:sp>
            <p:nvSpPr>
              <p:cNvPr id="46" name="TextBox 45"/>
              <p:cNvSpPr txBox="1"/>
              <p:nvPr/>
            </p:nvSpPr>
            <p:spPr>
              <a:xfrm>
                <a:off x="1507675" y="2166260"/>
                <a:ext cx="1273104" cy="461665"/>
              </a:xfrm>
              <a:prstGeom prst="rect">
                <a:avLst/>
              </a:prstGeom>
              <a:noFill/>
            </p:spPr>
            <p:txBody>
              <a:bodyPr wrap="none" rtlCol="0">
                <a:spAutoFit/>
              </a:bodyPr>
              <a:lstStyle/>
              <a:p>
                <a:pPr algn="ctr"/>
                <a:r>
                  <a:rPr lang="en-US" sz="1200" b="1" dirty="0" smtClean="0">
                    <a:solidFill>
                      <a:schemeClr val="tx1">
                        <a:lumMod val="95000"/>
                      </a:schemeClr>
                    </a:solidFill>
                    <a:latin typeface="Century Gothic" pitchFamily="34" charset="0"/>
                  </a:rPr>
                  <a:t>Call Us At </a:t>
                </a:r>
              </a:p>
              <a:p>
                <a:pPr algn="ctr"/>
                <a:r>
                  <a:rPr lang="en-US" sz="1200" b="1" dirty="0" smtClean="0">
                    <a:solidFill>
                      <a:schemeClr val="tx1">
                        <a:lumMod val="95000"/>
                      </a:schemeClr>
                    </a:solidFill>
                    <a:latin typeface="Century Gothic" pitchFamily="34" charset="0"/>
                  </a:rPr>
                  <a:t>(334) 301-7507</a:t>
                </a:r>
                <a:endParaRPr lang="en-US" sz="1200" b="1" dirty="0">
                  <a:solidFill>
                    <a:schemeClr val="tx1">
                      <a:lumMod val="95000"/>
                    </a:schemeClr>
                  </a:solidFill>
                  <a:latin typeface="Century Gothic" pitchFamily="34" charset="0"/>
                </a:endParaRPr>
              </a:p>
            </p:txBody>
          </p:sp>
          <p:pic>
            <p:nvPicPr>
              <p:cNvPr id="47" name="Picture 46" descr="skype-512.gif"/>
              <p:cNvPicPr>
                <a:picLocks noChangeAspect="1"/>
              </p:cNvPicPr>
              <p:nvPr/>
            </p:nvPicPr>
            <p:blipFill>
              <a:blip r:embed="rId23" cstate="print">
                <a:lum/>
              </a:blip>
              <a:stretch>
                <a:fillRect/>
              </a:stretch>
            </p:blipFill>
            <p:spPr>
              <a:xfrm>
                <a:off x="2852500" y="2362200"/>
                <a:ext cx="228600" cy="228600"/>
              </a:xfrm>
              <a:prstGeom prst="rect">
                <a:avLst/>
              </a:prstGeom>
            </p:spPr>
          </p:pic>
          <p:pic>
            <p:nvPicPr>
              <p:cNvPr id="48" name="Picture 47" descr="paypal-icon.png"/>
              <p:cNvPicPr>
                <a:picLocks noChangeAspect="1"/>
              </p:cNvPicPr>
              <p:nvPr/>
            </p:nvPicPr>
            <p:blipFill>
              <a:blip r:embed="rId24" cstate="print"/>
              <a:stretch>
                <a:fillRect/>
              </a:stretch>
            </p:blipFill>
            <p:spPr>
              <a:xfrm>
                <a:off x="1148864" y="3232224"/>
                <a:ext cx="838199" cy="460549"/>
              </a:xfrm>
              <a:prstGeom prst="rect">
                <a:avLst/>
              </a:prstGeom>
            </p:spPr>
          </p:pic>
        </p:grpSp>
        <p:sp>
          <p:nvSpPr>
            <p:cNvPr id="59" name="TextBox 58"/>
            <p:cNvSpPr txBox="1"/>
            <p:nvPr userDrawn="1"/>
          </p:nvSpPr>
          <p:spPr>
            <a:xfrm>
              <a:off x="887793" y="4231341"/>
              <a:ext cx="2088490" cy="1061829"/>
            </a:xfrm>
            <a:prstGeom prst="rect">
              <a:avLst/>
            </a:prstGeom>
            <a:noFill/>
          </p:spPr>
          <p:txBody>
            <a:bodyPr wrap="square" rtlCol="0">
              <a:spAutoFit/>
            </a:bodyPr>
            <a:lstStyle/>
            <a:p>
              <a:pPr>
                <a:buFont typeface="Wingdings" pitchFamily="2" charset="2"/>
                <a:buChar char="v"/>
              </a:pPr>
              <a:r>
                <a:rPr lang="en-US" sz="700" b="1" dirty="0" smtClean="0">
                  <a:solidFill>
                    <a:schemeClr val="bg1"/>
                  </a:solidFill>
                </a:rPr>
                <a:t>  06/24  Spring Break Extravaganza </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smtClean="0">
                  <a:solidFill>
                    <a:schemeClr val="bg1"/>
                  </a:solidFill>
                </a:rPr>
                <a:t>  07/04  Ft. Rucker Military appreciation day </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07/25  Team Tournament Time</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08/04  Killer Collegiate Day</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10/31  Dead ZEDs (Apocalypse  Party)</a:t>
              </a:r>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0.pn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notesSlide" Target="../notesSlides/notesSlide9.xml"/><Relationship Id="rId16" Type="http://schemas.openxmlformats.org/officeDocument/2006/relationships/image" Target="../media/image43.png"/><Relationship Id="rId20"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29.png"/><Relationship Id="rId15" Type="http://schemas.openxmlformats.org/officeDocument/2006/relationships/image" Target="../media/image39.jpeg"/><Relationship Id="rId23" Type="http://schemas.openxmlformats.org/officeDocument/2006/relationships/image" Target="../media/image47.jpeg"/><Relationship Id="rId10" Type="http://schemas.openxmlformats.org/officeDocument/2006/relationships/image" Target="../media/image34.jpeg"/><Relationship Id="rId19" Type="http://schemas.openxmlformats.org/officeDocument/2006/relationships/image" Target="../media/image44.jpe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jpeg"/><Relationship Id="rId22" Type="http://schemas.openxmlformats.org/officeDocument/2006/relationships/image" Target="../media/image46.jpeg"/></Relationships>
</file>

<file path=ppt/slides/_rels/slide1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notesSlide" Target="../notesSlides/notesSlide8.xml"/><Relationship Id="rId16" Type="http://schemas.openxmlformats.org/officeDocument/2006/relationships/image" Target="../media/image40.png"/><Relationship Id="rId20"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29.png"/><Relationship Id="rId15" Type="http://schemas.openxmlformats.org/officeDocument/2006/relationships/image" Target="../media/image39.jpeg"/><Relationship Id="rId23" Type="http://schemas.openxmlformats.org/officeDocument/2006/relationships/image" Target="../media/image47.jpeg"/><Relationship Id="rId10" Type="http://schemas.openxmlformats.org/officeDocument/2006/relationships/image" Target="../media/image34.jpeg"/><Relationship Id="rId19" Type="http://schemas.openxmlformats.org/officeDocument/2006/relationships/image" Target="../media/image43.pn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jpeg"/><Relationship Id="rId22"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7298-e1383614650595.jpg"/>
          <p:cNvPicPr>
            <a:picLocks noChangeAspect="1"/>
          </p:cNvPicPr>
          <p:nvPr/>
        </p:nvPicPr>
        <p:blipFill>
          <a:blip r:embed="rId2" cstate="print"/>
          <a:stretch>
            <a:fillRect/>
          </a:stretch>
        </p:blipFill>
        <p:spPr>
          <a:xfrm>
            <a:off x="849461" y="2101796"/>
            <a:ext cx="7315200" cy="487680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4" name="TextBox 13"/>
          <p:cNvSpPr txBox="1"/>
          <p:nvPr/>
        </p:nvSpPr>
        <p:spPr>
          <a:xfrm>
            <a:off x="1295400" y="4114800"/>
            <a:ext cx="6688049" cy="1015663"/>
          </a:xfrm>
          <a:prstGeom prst="rect">
            <a:avLst/>
          </a:prstGeom>
          <a:noFill/>
        </p:spPr>
        <p:txBody>
          <a:bodyPr wrap="none" rtlCol="0">
            <a:spAutoFit/>
          </a:bodyPr>
          <a:lstStyle/>
          <a:p>
            <a:r>
              <a:rPr lang="en-US" sz="6000" b="1" dirty="0" smtClean="0">
                <a:latin typeface="Bradley Hand ITC" pitchFamily="66" charset="0"/>
              </a:rPr>
              <a:t>Let’s Get TAG-tical!</a:t>
            </a:r>
            <a:endParaRPr lang="en-US" sz="6000" b="1" dirty="0">
              <a:latin typeface="Bradley Hand ITC" pitchFamily="66" charset="0"/>
            </a:endParaRPr>
          </a:p>
        </p:txBody>
      </p:sp>
      <p:sp>
        <p:nvSpPr>
          <p:cNvPr id="15" name="Rounded Rectangle 14"/>
          <p:cNvSpPr/>
          <p:nvPr/>
        </p:nvSpPr>
        <p:spPr>
          <a:xfrm>
            <a:off x="3982943" y="4953000"/>
            <a:ext cx="1600200" cy="304800"/>
          </a:xfrm>
          <a:prstGeom prst="round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FIND OUT MORE</a:t>
            </a:r>
            <a:endParaRPr lang="en-US" sz="1200" b="1" dirty="0"/>
          </a:p>
        </p:txBody>
      </p:sp>
      <p:sp>
        <p:nvSpPr>
          <p:cNvPr id="19" name="Rectangle 18"/>
          <p:cNvSpPr/>
          <p:nvPr/>
        </p:nvSpPr>
        <p:spPr>
          <a:xfrm>
            <a:off x="0" y="0"/>
            <a:ext cx="9144000" cy="213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Tactical Laser Tag PNG.png"/>
          <p:cNvPicPr>
            <a:picLocks noChangeAspect="1"/>
          </p:cNvPicPr>
          <p:nvPr/>
        </p:nvPicPr>
        <p:blipFill>
          <a:blip r:embed="rId3" cstate="print"/>
          <a:stretch>
            <a:fillRect/>
          </a:stretch>
        </p:blipFill>
        <p:spPr>
          <a:xfrm>
            <a:off x="1600200" y="0"/>
            <a:ext cx="7086600" cy="1916867"/>
          </a:xfrm>
          <a:prstGeom prst="rect">
            <a:avLst/>
          </a:prstGeom>
        </p:spPr>
      </p:pic>
      <p:sp>
        <p:nvSpPr>
          <p:cNvPr id="18" name="Rounded Rectangle 17"/>
          <p:cNvSpPr/>
          <p:nvPr/>
        </p:nvSpPr>
        <p:spPr>
          <a:xfrm>
            <a:off x="-373049" y="1568396"/>
            <a:ext cx="10368489" cy="304800"/>
          </a:xfrm>
          <a:prstGeom prst="roundRect">
            <a:avLst/>
          </a:prstGeom>
          <a:solidFill>
            <a:schemeClr val="bg1">
              <a:alpha val="0"/>
            </a:schemeClr>
          </a:solidFill>
          <a:ln cmpd="thinThick">
            <a:solidFill>
              <a:srgbClr val="04FA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lumMod val="95000"/>
                  </a:schemeClr>
                </a:solidFill>
              </a:rPr>
              <a:t>Birthday Parties     School/College Parties  Corporate Events     Military Groups   Fundraisers   Church Groups  Summer Camps</a:t>
            </a:r>
            <a:endParaRPr lang="en-US" sz="1200" dirty="0">
              <a:solidFill>
                <a:schemeClr val="tx1">
                  <a:lumMod val="95000"/>
                </a:schemeClr>
              </a:solidFill>
            </a:endParaRPr>
          </a:p>
        </p:txBody>
      </p:sp>
      <p:pic>
        <p:nvPicPr>
          <p:cNvPr id="20" name="Picture 19" descr="2nd Light Logo Perfect!.png"/>
          <p:cNvPicPr>
            <a:picLocks noChangeAspect="1"/>
          </p:cNvPicPr>
          <p:nvPr/>
        </p:nvPicPr>
        <p:blipFill>
          <a:blip r:embed="rId4" cstate="print"/>
          <a:stretch>
            <a:fillRect/>
          </a:stretch>
        </p:blipFill>
        <p:spPr>
          <a:xfrm>
            <a:off x="110666" y="41086"/>
            <a:ext cx="1676400" cy="142269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a:off x="914400" y="2099932"/>
            <a:ext cx="71628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9"/>
          <p:cNvSpPr txBox="1"/>
          <p:nvPr/>
        </p:nvSpPr>
        <p:spPr>
          <a:xfrm>
            <a:off x="1075645" y="3200400"/>
            <a:ext cx="1802096" cy="230832"/>
          </a:xfrm>
          <a:prstGeom prst="rect">
            <a:avLst/>
          </a:prstGeom>
          <a:noFill/>
        </p:spPr>
        <p:txBody>
          <a:bodyPr wrap="none" rtlCol="0">
            <a:spAutoFit/>
          </a:bodyPr>
          <a:lstStyle/>
          <a:p>
            <a:r>
              <a:rPr lang="en-US" sz="900" u="sng" dirty="0" err="1" smtClean="0">
                <a:latin typeface="Century Gothic" pitchFamily="34" charset="0"/>
              </a:rPr>
              <a:t>Adtl</a:t>
            </a:r>
            <a:r>
              <a:rPr lang="en-US" sz="900" u="sng" dirty="0" smtClean="0">
                <a:latin typeface="Century Gothic" pitchFamily="34" charset="0"/>
              </a:rPr>
              <a:t>  Mod Tag T -Shirts $15 ea</a:t>
            </a:r>
            <a:endParaRPr lang="en-US" sz="900" u="sng" dirty="0">
              <a:latin typeface="Century Gothic" pitchFamily="34" charset="0"/>
            </a:endParaRPr>
          </a:p>
        </p:txBody>
      </p:sp>
      <p:sp>
        <p:nvSpPr>
          <p:cNvPr id="101" name="TextBox 100"/>
          <p:cNvSpPr txBox="1"/>
          <p:nvPr/>
        </p:nvSpPr>
        <p:spPr>
          <a:xfrm>
            <a:off x="5107264" y="4114800"/>
            <a:ext cx="1037463" cy="230832"/>
          </a:xfrm>
          <a:prstGeom prst="rect">
            <a:avLst/>
          </a:prstGeom>
          <a:noFill/>
        </p:spPr>
        <p:txBody>
          <a:bodyPr wrap="none" rtlCol="0">
            <a:spAutoFit/>
          </a:bodyPr>
          <a:lstStyle/>
          <a:p>
            <a:r>
              <a:rPr lang="en-US" sz="900" u="sng" dirty="0" smtClean="0">
                <a:latin typeface="Century Gothic" pitchFamily="34" charset="0"/>
              </a:rPr>
              <a:t>Chairs $1.50 ea</a:t>
            </a:r>
            <a:endParaRPr lang="en-US" sz="900" u="sng" dirty="0">
              <a:latin typeface="Century Gothic" pitchFamily="34" charset="0"/>
            </a:endParaRPr>
          </a:p>
        </p:txBody>
      </p:sp>
      <p:sp>
        <p:nvSpPr>
          <p:cNvPr id="102" name="TextBox 101"/>
          <p:cNvSpPr txBox="1"/>
          <p:nvPr/>
        </p:nvSpPr>
        <p:spPr>
          <a:xfrm>
            <a:off x="6382897" y="4114800"/>
            <a:ext cx="1709122" cy="230832"/>
          </a:xfrm>
          <a:prstGeom prst="rect">
            <a:avLst/>
          </a:prstGeom>
          <a:noFill/>
        </p:spPr>
        <p:txBody>
          <a:bodyPr wrap="none" rtlCol="0">
            <a:spAutoFit/>
          </a:bodyPr>
          <a:lstStyle/>
          <a:p>
            <a:r>
              <a:rPr lang="en-US" sz="900" u="sng" dirty="0" smtClean="0">
                <a:latin typeface="Century Gothic" pitchFamily="34" charset="0"/>
              </a:rPr>
              <a:t>Concessions Starting At $60</a:t>
            </a:r>
            <a:endParaRPr lang="en-US" sz="900" u="sng" dirty="0">
              <a:latin typeface="Century Gothic" pitchFamily="34" charset="0"/>
            </a:endParaRPr>
          </a:p>
        </p:txBody>
      </p:sp>
      <p:sp>
        <p:nvSpPr>
          <p:cNvPr id="103" name="TextBox 102"/>
          <p:cNvSpPr txBox="1"/>
          <p:nvPr/>
        </p:nvSpPr>
        <p:spPr>
          <a:xfrm>
            <a:off x="2969974" y="5167429"/>
            <a:ext cx="1749197" cy="230832"/>
          </a:xfrm>
          <a:prstGeom prst="rect">
            <a:avLst/>
          </a:prstGeom>
          <a:noFill/>
        </p:spPr>
        <p:txBody>
          <a:bodyPr wrap="none" rtlCol="0">
            <a:spAutoFit/>
          </a:bodyPr>
          <a:lstStyle/>
          <a:p>
            <a:r>
              <a:rPr lang="en-US" sz="900" u="sng" dirty="0" smtClean="0">
                <a:latin typeface="Century Gothic" pitchFamily="34" charset="0"/>
              </a:rPr>
              <a:t>Cotton Candy Machine $30</a:t>
            </a:r>
            <a:endParaRPr lang="en-US" sz="900" u="sng" dirty="0">
              <a:latin typeface="Century Gothic" pitchFamily="34" charset="0"/>
            </a:endParaRPr>
          </a:p>
        </p:txBody>
      </p:sp>
      <p:sp>
        <p:nvSpPr>
          <p:cNvPr id="104" name="TextBox 103"/>
          <p:cNvSpPr txBox="1"/>
          <p:nvPr/>
        </p:nvSpPr>
        <p:spPr>
          <a:xfrm>
            <a:off x="4868967" y="5188733"/>
            <a:ext cx="1587294" cy="230832"/>
          </a:xfrm>
          <a:prstGeom prst="rect">
            <a:avLst/>
          </a:prstGeom>
          <a:noFill/>
        </p:spPr>
        <p:txBody>
          <a:bodyPr wrap="none" rtlCol="0">
            <a:spAutoFit/>
          </a:bodyPr>
          <a:lstStyle/>
          <a:p>
            <a:r>
              <a:rPr lang="en-US" sz="900" u="sng" dirty="0" smtClean="0">
                <a:latin typeface="Century Gothic" pitchFamily="34" charset="0"/>
              </a:rPr>
              <a:t>Snow Cone Machine $30</a:t>
            </a:r>
            <a:endParaRPr lang="en-US" sz="900" u="sng" dirty="0">
              <a:latin typeface="Century Gothic" pitchFamily="34" charset="0"/>
            </a:endParaRPr>
          </a:p>
        </p:txBody>
      </p:sp>
      <p:sp>
        <p:nvSpPr>
          <p:cNvPr id="105" name="TextBox 104"/>
          <p:cNvSpPr txBox="1"/>
          <p:nvPr/>
        </p:nvSpPr>
        <p:spPr>
          <a:xfrm>
            <a:off x="1339701" y="5167429"/>
            <a:ext cx="1449436" cy="369332"/>
          </a:xfrm>
          <a:prstGeom prst="rect">
            <a:avLst/>
          </a:prstGeom>
          <a:noFill/>
        </p:spPr>
        <p:txBody>
          <a:bodyPr wrap="none" rtlCol="0">
            <a:spAutoFit/>
          </a:bodyPr>
          <a:lstStyle/>
          <a:p>
            <a:pPr algn="ctr"/>
            <a:r>
              <a:rPr lang="en-US" sz="900" u="sng" dirty="0" smtClean="0">
                <a:latin typeface="Century Gothic" pitchFamily="34" charset="0"/>
              </a:rPr>
              <a:t>10 x Pre-made Cotton </a:t>
            </a:r>
          </a:p>
          <a:p>
            <a:pPr algn="ctr"/>
            <a:r>
              <a:rPr lang="en-US" sz="900" u="sng" dirty="0" smtClean="0">
                <a:latin typeface="Century Gothic" pitchFamily="34" charset="0"/>
              </a:rPr>
              <a:t>Candy Bags $20</a:t>
            </a:r>
            <a:endParaRPr lang="en-US" sz="900" u="sng" dirty="0">
              <a:latin typeface="Century Gothic" pitchFamily="34" charset="0"/>
            </a:endParaRPr>
          </a:p>
        </p:txBody>
      </p:sp>
      <p:sp>
        <p:nvSpPr>
          <p:cNvPr id="106" name="TextBox 105"/>
          <p:cNvSpPr txBox="1"/>
          <p:nvPr/>
        </p:nvSpPr>
        <p:spPr>
          <a:xfrm>
            <a:off x="3577097" y="6248400"/>
            <a:ext cx="1992853" cy="230832"/>
          </a:xfrm>
          <a:prstGeom prst="rect">
            <a:avLst/>
          </a:prstGeom>
          <a:noFill/>
        </p:spPr>
        <p:txBody>
          <a:bodyPr wrap="none" rtlCol="0">
            <a:spAutoFit/>
          </a:bodyPr>
          <a:lstStyle/>
          <a:p>
            <a:r>
              <a:rPr lang="en-US" sz="900" b="1" u="sng" dirty="0" smtClean="0">
                <a:latin typeface="Century Gothic" pitchFamily="34" charset="0"/>
              </a:rPr>
              <a:t>Photography/</a:t>
            </a:r>
            <a:r>
              <a:rPr lang="en-US" sz="900" b="1" u="sng" dirty="0" err="1" smtClean="0">
                <a:latin typeface="Century Gothic" pitchFamily="34" charset="0"/>
              </a:rPr>
              <a:t>Videography</a:t>
            </a:r>
            <a:r>
              <a:rPr lang="en-US" sz="900" b="1" u="sng" dirty="0" smtClean="0">
                <a:latin typeface="Century Gothic" pitchFamily="34" charset="0"/>
              </a:rPr>
              <a:t> $40 </a:t>
            </a:r>
            <a:endParaRPr lang="en-US" sz="900" b="1" u="sng" dirty="0">
              <a:latin typeface="Century Gothic" pitchFamily="34" charset="0"/>
            </a:endParaRPr>
          </a:p>
        </p:txBody>
      </p:sp>
      <p:sp>
        <p:nvSpPr>
          <p:cNvPr id="107" name="TextBox 106"/>
          <p:cNvSpPr txBox="1"/>
          <p:nvPr/>
        </p:nvSpPr>
        <p:spPr>
          <a:xfrm>
            <a:off x="1155402" y="6248400"/>
            <a:ext cx="1715534" cy="369332"/>
          </a:xfrm>
          <a:prstGeom prst="rect">
            <a:avLst/>
          </a:prstGeom>
          <a:noFill/>
        </p:spPr>
        <p:txBody>
          <a:bodyPr wrap="none" rtlCol="0">
            <a:spAutoFit/>
          </a:bodyPr>
          <a:lstStyle/>
          <a:p>
            <a:pPr algn="ctr"/>
            <a:r>
              <a:rPr lang="en-US" sz="900" b="1" u="sng" dirty="0" smtClean="0">
                <a:latin typeface="Century Gothic" pitchFamily="34" charset="0"/>
              </a:rPr>
              <a:t>Outdoor Inflatable Cinema </a:t>
            </a:r>
          </a:p>
          <a:p>
            <a:pPr algn="ctr"/>
            <a:r>
              <a:rPr lang="en-US" sz="900" b="1" u="sng" dirty="0" smtClean="0">
                <a:latin typeface="Century Gothic" pitchFamily="34" charset="0"/>
              </a:rPr>
              <a:t>$50 p/hr (min 2hrs)</a:t>
            </a:r>
            <a:endParaRPr lang="en-US" sz="900" b="1" u="sng" dirty="0">
              <a:latin typeface="Century Gothic" pitchFamily="34" charset="0"/>
            </a:endParaRPr>
          </a:p>
        </p:txBody>
      </p:sp>
      <p:sp>
        <p:nvSpPr>
          <p:cNvPr id="108" name="TextBox 107"/>
          <p:cNvSpPr txBox="1"/>
          <p:nvPr/>
        </p:nvSpPr>
        <p:spPr>
          <a:xfrm>
            <a:off x="5583081" y="6214732"/>
            <a:ext cx="2383986" cy="507831"/>
          </a:xfrm>
          <a:prstGeom prst="rect">
            <a:avLst/>
          </a:prstGeom>
          <a:noFill/>
        </p:spPr>
        <p:txBody>
          <a:bodyPr wrap="none" rtlCol="0">
            <a:spAutoFit/>
          </a:bodyPr>
          <a:lstStyle/>
          <a:p>
            <a:pPr algn="ctr"/>
            <a:r>
              <a:rPr lang="en-US" sz="900" b="1" u="sng" dirty="0" smtClean="0">
                <a:latin typeface="Century Gothic" pitchFamily="34" charset="0"/>
              </a:rPr>
              <a:t>DJ Lighting and Music Equipment </a:t>
            </a:r>
          </a:p>
          <a:p>
            <a:pPr algn="ctr"/>
            <a:r>
              <a:rPr lang="en-US" sz="900" b="1" u="sng" dirty="0" smtClean="0">
                <a:latin typeface="Century Gothic" pitchFamily="34" charset="0"/>
              </a:rPr>
              <a:t>$75 Audio only, $75 Lighting  &amp; Karaoke</a:t>
            </a:r>
          </a:p>
          <a:p>
            <a:endParaRPr lang="en-US" sz="900" b="1" u="sng" dirty="0">
              <a:latin typeface="Century Gothic" pitchFamily="34" charset="0"/>
            </a:endParaRPr>
          </a:p>
        </p:txBody>
      </p:sp>
      <p:sp>
        <p:nvSpPr>
          <p:cNvPr id="109" name="TextBox 108"/>
          <p:cNvSpPr txBox="1"/>
          <p:nvPr/>
        </p:nvSpPr>
        <p:spPr>
          <a:xfrm>
            <a:off x="3267736" y="3200400"/>
            <a:ext cx="1210588" cy="369332"/>
          </a:xfrm>
          <a:prstGeom prst="rect">
            <a:avLst/>
          </a:prstGeom>
          <a:noFill/>
        </p:spPr>
        <p:txBody>
          <a:bodyPr wrap="none" rtlCol="0">
            <a:spAutoFit/>
          </a:bodyPr>
          <a:lstStyle/>
          <a:p>
            <a:pPr algn="ctr"/>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a:t>
            </a:r>
          </a:p>
          <a:p>
            <a:pPr algn="ctr"/>
            <a:r>
              <a:rPr lang="en-US" sz="900" u="sng" dirty="0" smtClean="0">
                <a:latin typeface="Century Gothic" pitchFamily="34" charset="0"/>
              </a:rPr>
              <a:t>Patrol Caps  $8 ea</a:t>
            </a:r>
            <a:endParaRPr lang="en-US" sz="900" u="sng" dirty="0">
              <a:latin typeface="Century Gothic" pitchFamily="34" charset="0"/>
            </a:endParaRPr>
          </a:p>
        </p:txBody>
      </p:sp>
      <p:sp>
        <p:nvSpPr>
          <p:cNvPr id="110" name="TextBox 109"/>
          <p:cNvSpPr txBox="1"/>
          <p:nvPr/>
        </p:nvSpPr>
        <p:spPr>
          <a:xfrm>
            <a:off x="6505342" y="3200400"/>
            <a:ext cx="1596912" cy="230832"/>
          </a:xfrm>
          <a:prstGeom prst="rect">
            <a:avLst/>
          </a:prstGeom>
          <a:noFill/>
        </p:spPr>
        <p:txBody>
          <a:bodyPr wrap="none" rtlCol="0">
            <a:spAutoFit/>
          </a:bodyPr>
          <a:lstStyle/>
          <a:p>
            <a:r>
              <a:rPr lang="en-US" sz="900" u="sng" dirty="0" smtClean="0">
                <a:latin typeface="Century Gothic" pitchFamily="34" charset="0"/>
              </a:rPr>
              <a:t>Fun Face </a:t>
            </a:r>
            <a:r>
              <a:rPr lang="en-US" sz="900" u="sng" dirty="0" err="1" smtClean="0">
                <a:latin typeface="Century Gothic" pitchFamily="34" charset="0"/>
              </a:rPr>
              <a:t>Cammo</a:t>
            </a:r>
            <a:r>
              <a:rPr lang="en-US" sz="900" u="sng" dirty="0" smtClean="0">
                <a:latin typeface="Century Gothic" pitchFamily="34" charset="0"/>
              </a:rPr>
              <a:t>  Kits $7</a:t>
            </a:r>
            <a:endParaRPr lang="en-US" sz="900" u="sng" dirty="0">
              <a:latin typeface="Century Gothic" pitchFamily="34" charset="0"/>
            </a:endParaRPr>
          </a:p>
        </p:txBody>
      </p:sp>
      <p:sp>
        <p:nvSpPr>
          <p:cNvPr id="111" name="TextBox 110"/>
          <p:cNvSpPr txBox="1"/>
          <p:nvPr/>
        </p:nvSpPr>
        <p:spPr>
          <a:xfrm>
            <a:off x="4896278" y="3200400"/>
            <a:ext cx="1622560" cy="230832"/>
          </a:xfrm>
          <a:prstGeom prst="rect">
            <a:avLst/>
          </a:prstGeom>
          <a:noFill/>
        </p:spPr>
        <p:txBody>
          <a:bodyPr wrap="none" rtlCol="0">
            <a:spAutoFit/>
          </a:bodyPr>
          <a:lstStyle/>
          <a:p>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Patches</a:t>
            </a:r>
            <a:endParaRPr lang="en-US" sz="900" u="sng" dirty="0">
              <a:latin typeface="Century Gothic" pitchFamily="34" charset="0"/>
            </a:endParaRPr>
          </a:p>
        </p:txBody>
      </p:sp>
      <p:sp>
        <p:nvSpPr>
          <p:cNvPr id="112" name="TextBox 111"/>
          <p:cNvSpPr txBox="1"/>
          <p:nvPr/>
        </p:nvSpPr>
        <p:spPr>
          <a:xfrm>
            <a:off x="3457361" y="4114800"/>
            <a:ext cx="880369" cy="230832"/>
          </a:xfrm>
          <a:prstGeom prst="rect">
            <a:avLst/>
          </a:prstGeom>
          <a:noFill/>
        </p:spPr>
        <p:txBody>
          <a:bodyPr wrap="none" rtlCol="0">
            <a:spAutoFit/>
          </a:bodyPr>
          <a:lstStyle/>
          <a:p>
            <a:r>
              <a:rPr lang="en-US" sz="900" u="sng" dirty="0" smtClean="0">
                <a:latin typeface="Century Gothic" pitchFamily="34" charset="0"/>
              </a:rPr>
              <a:t>Tables $5 ea</a:t>
            </a:r>
            <a:endParaRPr lang="en-US" sz="900" u="sng" dirty="0">
              <a:latin typeface="Century Gothic" pitchFamily="34" charset="0"/>
            </a:endParaRPr>
          </a:p>
        </p:txBody>
      </p:sp>
      <p:sp>
        <p:nvSpPr>
          <p:cNvPr id="113" name="TextBox 112"/>
          <p:cNvSpPr txBox="1"/>
          <p:nvPr/>
        </p:nvSpPr>
        <p:spPr>
          <a:xfrm>
            <a:off x="1272365" y="4114800"/>
            <a:ext cx="1580882" cy="230832"/>
          </a:xfrm>
          <a:prstGeom prst="rect">
            <a:avLst/>
          </a:prstGeom>
          <a:noFill/>
        </p:spPr>
        <p:txBody>
          <a:bodyPr wrap="none" rtlCol="0">
            <a:spAutoFit/>
          </a:bodyPr>
          <a:lstStyle/>
          <a:p>
            <a:r>
              <a:rPr lang="en-US" sz="900" u="sng" dirty="0" smtClean="0">
                <a:latin typeface="Century Gothic" pitchFamily="34" charset="0"/>
              </a:rPr>
              <a:t>Custom Dog Tags  $5 ea.</a:t>
            </a:r>
            <a:endParaRPr lang="en-US" sz="900" u="sng" dirty="0">
              <a:latin typeface="Century Gothic" pitchFamily="34" charset="0"/>
            </a:endParaRPr>
          </a:p>
        </p:txBody>
      </p:sp>
      <p:sp>
        <p:nvSpPr>
          <p:cNvPr id="114" name="TextBox 113"/>
          <p:cNvSpPr txBox="1"/>
          <p:nvPr/>
        </p:nvSpPr>
        <p:spPr>
          <a:xfrm>
            <a:off x="6517763" y="5181600"/>
            <a:ext cx="1547218" cy="230832"/>
          </a:xfrm>
          <a:prstGeom prst="rect">
            <a:avLst/>
          </a:prstGeom>
          <a:noFill/>
        </p:spPr>
        <p:txBody>
          <a:bodyPr wrap="none" rtlCol="0">
            <a:spAutoFit/>
          </a:bodyPr>
          <a:lstStyle/>
          <a:p>
            <a:r>
              <a:rPr lang="en-US" sz="900" u="sng" dirty="0" smtClean="0">
                <a:latin typeface="Century Gothic" pitchFamily="34" charset="0"/>
              </a:rPr>
              <a:t>Extra Syrup Flavors $5 ea</a:t>
            </a:r>
            <a:endParaRPr lang="en-US" sz="900" u="sng" dirty="0">
              <a:latin typeface="Century Gothic" pitchFamily="34" charset="0"/>
            </a:endParaRPr>
          </a:p>
        </p:txBody>
      </p:sp>
      <p:pic>
        <p:nvPicPr>
          <p:cNvPr id="115" name="Picture 114" descr="videography.png"/>
          <p:cNvPicPr>
            <a:picLocks noChangeAspect="1"/>
          </p:cNvPicPr>
          <p:nvPr/>
        </p:nvPicPr>
        <p:blipFill>
          <a:blip r:embed="rId3" cstate="print"/>
          <a:stretch>
            <a:fillRect/>
          </a:stretch>
        </p:blipFill>
        <p:spPr>
          <a:xfrm>
            <a:off x="4170938" y="5638800"/>
            <a:ext cx="879277" cy="533400"/>
          </a:xfrm>
          <a:prstGeom prst="rect">
            <a:avLst/>
          </a:prstGeom>
        </p:spPr>
      </p:pic>
      <p:pic>
        <p:nvPicPr>
          <p:cNvPr id="116" name="Picture 115" descr="10508_4120834354.jpg"/>
          <p:cNvPicPr>
            <a:picLocks noChangeAspect="1"/>
          </p:cNvPicPr>
          <p:nvPr/>
        </p:nvPicPr>
        <p:blipFill>
          <a:blip r:embed="rId4" cstate="print"/>
          <a:stretch>
            <a:fillRect/>
          </a:stretch>
        </p:blipFill>
        <p:spPr>
          <a:xfrm>
            <a:off x="1570070" y="5638800"/>
            <a:ext cx="914400" cy="514135"/>
          </a:xfrm>
          <a:prstGeom prst="rect">
            <a:avLst/>
          </a:prstGeom>
        </p:spPr>
      </p:pic>
      <p:pic>
        <p:nvPicPr>
          <p:cNvPr id="117" name="Picture 116" descr="DJ.png"/>
          <p:cNvPicPr>
            <a:picLocks noChangeAspect="1"/>
          </p:cNvPicPr>
          <p:nvPr/>
        </p:nvPicPr>
        <p:blipFill>
          <a:blip r:embed="rId5" cstate="print"/>
          <a:stretch>
            <a:fillRect/>
          </a:stretch>
        </p:blipFill>
        <p:spPr>
          <a:xfrm>
            <a:off x="6366766" y="5615765"/>
            <a:ext cx="914400" cy="538162"/>
          </a:xfrm>
          <a:prstGeom prst="rect">
            <a:avLst/>
          </a:prstGeom>
        </p:spPr>
      </p:pic>
      <p:pic>
        <p:nvPicPr>
          <p:cNvPr id="118" name="Picture 117" descr="Popcorn Cart.png"/>
          <p:cNvPicPr>
            <a:picLocks noChangeAspect="1"/>
          </p:cNvPicPr>
          <p:nvPr/>
        </p:nvPicPr>
        <p:blipFill>
          <a:blip r:embed="rId6" cstate="print"/>
          <a:stretch>
            <a:fillRect/>
          </a:stretch>
        </p:blipFill>
        <p:spPr>
          <a:xfrm>
            <a:off x="7239000" y="3505200"/>
            <a:ext cx="547687" cy="620534"/>
          </a:xfrm>
          <a:prstGeom prst="rect">
            <a:avLst/>
          </a:prstGeom>
        </p:spPr>
      </p:pic>
      <p:pic>
        <p:nvPicPr>
          <p:cNvPr id="119" name="Picture 118" descr="Dog Tags.jpg"/>
          <p:cNvPicPr>
            <a:picLocks noChangeAspect="1"/>
          </p:cNvPicPr>
          <p:nvPr/>
        </p:nvPicPr>
        <p:blipFill>
          <a:blip r:embed="rId7" cstate="print"/>
          <a:stretch>
            <a:fillRect/>
          </a:stretch>
        </p:blipFill>
        <p:spPr>
          <a:xfrm>
            <a:off x="1729565" y="3505200"/>
            <a:ext cx="609600" cy="609600"/>
          </a:xfrm>
          <a:prstGeom prst="rect">
            <a:avLst/>
          </a:prstGeom>
        </p:spPr>
      </p:pic>
      <p:pic>
        <p:nvPicPr>
          <p:cNvPr id="120" name="Picture 119" descr="Snow Cone.png"/>
          <p:cNvPicPr>
            <a:picLocks noChangeAspect="1"/>
          </p:cNvPicPr>
          <p:nvPr/>
        </p:nvPicPr>
        <p:blipFill>
          <a:blip r:embed="rId8" cstate="print"/>
          <a:stretch>
            <a:fillRect/>
          </a:stretch>
        </p:blipFill>
        <p:spPr>
          <a:xfrm>
            <a:off x="5332231" y="4557829"/>
            <a:ext cx="609600" cy="609600"/>
          </a:xfrm>
          <a:prstGeom prst="rect">
            <a:avLst/>
          </a:prstGeom>
        </p:spPr>
      </p:pic>
      <p:pic>
        <p:nvPicPr>
          <p:cNvPr id="121" name="Picture 120" descr="imagesCARKSV1Z.jpg"/>
          <p:cNvPicPr>
            <a:picLocks noChangeAspect="1"/>
          </p:cNvPicPr>
          <p:nvPr/>
        </p:nvPicPr>
        <p:blipFill>
          <a:blip r:embed="rId9" cstate="print"/>
          <a:stretch>
            <a:fillRect/>
          </a:stretch>
        </p:blipFill>
        <p:spPr>
          <a:xfrm>
            <a:off x="7252471" y="4538332"/>
            <a:ext cx="533399" cy="609598"/>
          </a:xfrm>
          <a:prstGeom prst="rect">
            <a:avLst/>
          </a:prstGeom>
        </p:spPr>
      </p:pic>
      <p:pic>
        <p:nvPicPr>
          <p:cNvPr id="122" name="Picture 121" descr="cotton-candy_machine.jpg"/>
          <p:cNvPicPr>
            <a:picLocks noChangeAspect="1"/>
          </p:cNvPicPr>
          <p:nvPr/>
        </p:nvPicPr>
        <p:blipFill>
          <a:blip r:embed="rId10" cstate="print"/>
          <a:stretch>
            <a:fillRect/>
          </a:stretch>
        </p:blipFill>
        <p:spPr>
          <a:xfrm>
            <a:off x="3542406" y="4550734"/>
            <a:ext cx="609600" cy="590550"/>
          </a:xfrm>
          <a:prstGeom prst="rect">
            <a:avLst/>
          </a:prstGeom>
        </p:spPr>
      </p:pic>
      <p:pic>
        <p:nvPicPr>
          <p:cNvPr id="123" name="Picture 122" descr="Cotton%20Candy%20Cart.jpg"/>
          <p:cNvPicPr>
            <a:picLocks noChangeAspect="1"/>
          </p:cNvPicPr>
          <p:nvPr/>
        </p:nvPicPr>
        <p:blipFill>
          <a:blip r:embed="rId11" cstate="print"/>
          <a:stretch>
            <a:fillRect/>
          </a:stretch>
        </p:blipFill>
        <p:spPr>
          <a:xfrm>
            <a:off x="1593105" y="4576924"/>
            <a:ext cx="868330" cy="583409"/>
          </a:xfrm>
          <a:prstGeom prst="rect">
            <a:avLst/>
          </a:prstGeom>
        </p:spPr>
      </p:pic>
      <p:pic>
        <p:nvPicPr>
          <p:cNvPr id="124" name="Picture 123" descr="tables.png"/>
          <p:cNvPicPr>
            <a:picLocks noChangeAspect="1"/>
          </p:cNvPicPr>
          <p:nvPr/>
        </p:nvPicPr>
        <p:blipFill>
          <a:blip r:embed="rId12" cstate="print"/>
          <a:stretch>
            <a:fillRect/>
          </a:stretch>
        </p:blipFill>
        <p:spPr>
          <a:xfrm>
            <a:off x="3514064" y="3581400"/>
            <a:ext cx="685800" cy="539424"/>
          </a:xfrm>
          <a:prstGeom prst="rect">
            <a:avLst/>
          </a:prstGeom>
        </p:spPr>
      </p:pic>
      <p:pic>
        <p:nvPicPr>
          <p:cNvPr id="125" name="Picture 124" descr="Chairs.png"/>
          <p:cNvPicPr>
            <a:picLocks noChangeAspect="1"/>
          </p:cNvPicPr>
          <p:nvPr/>
        </p:nvPicPr>
        <p:blipFill>
          <a:blip r:embed="rId13" cstate="print"/>
          <a:stretch>
            <a:fillRect/>
          </a:stretch>
        </p:blipFill>
        <p:spPr>
          <a:xfrm>
            <a:off x="5334000" y="3505200"/>
            <a:ext cx="533400" cy="609600"/>
          </a:xfrm>
          <a:prstGeom prst="rect">
            <a:avLst/>
          </a:prstGeom>
        </p:spPr>
      </p:pic>
      <p:pic>
        <p:nvPicPr>
          <p:cNvPr id="126" name="Picture 125" descr="Cammo Kits.jpg"/>
          <p:cNvPicPr>
            <a:picLocks noChangeAspect="1"/>
          </p:cNvPicPr>
          <p:nvPr/>
        </p:nvPicPr>
        <p:blipFill>
          <a:blip r:embed="rId14" cstate="print"/>
          <a:stretch>
            <a:fillRect/>
          </a:stretch>
        </p:blipFill>
        <p:spPr>
          <a:xfrm>
            <a:off x="6884573" y="2667000"/>
            <a:ext cx="628650" cy="533400"/>
          </a:xfrm>
          <a:prstGeom prst="rect">
            <a:avLst/>
          </a:prstGeom>
        </p:spPr>
      </p:pic>
      <p:pic>
        <p:nvPicPr>
          <p:cNvPr id="127" name="Picture 126" descr="Patrol Cap.jpg"/>
          <p:cNvPicPr>
            <a:picLocks noChangeAspect="1"/>
          </p:cNvPicPr>
          <p:nvPr/>
        </p:nvPicPr>
        <p:blipFill>
          <a:blip r:embed="rId15" cstate="print"/>
          <a:stretch>
            <a:fillRect/>
          </a:stretch>
        </p:blipFill>
        <p:spPr>
          <a:xfrm>
            <a:off x="3577861" y="2647950"/>
            <a:ext cx="577701" cy="577701"/>
          </a:xfrm>
          <a:prstGeom prst="rect">
            <a:avLst/>
          </a:prstGeom>
        </p:spPr>
      </p:pic>
      <p:sp>
        <p:nvSpPr>
          <p:cNvPr id="97" name="Rectangle 96"/>
          <p:cNvSpPr/>
          <p:nvPr/>
        </p:nvSpPr>
        <p:spPr>
          <a:xfrm>
            <a:off x="4918632" y="2105632"/>
            <a:ext cx="963511" cy="427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BATTLE RIFLE PRO</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IKON MP5</a:t>
            </a:r>
          </a:p>
          <a:p>
            <a:r>
              <a:rPr lang="en-US" sz="700" u="sng" dirty="0" smtClean="0">
                <a:solidFill>
                  <a:schemeClr val="bg1"/>
                </a:solidFill>
                <a:latin typeface="Century Gothic" pitchFamily="34" charset="0"/>
              </a:rPr>
              <a:t>   </a:t>
            </a:r>
          </a:p>
        </p:txBody>
      </p:sp>
      <p:pic>
        <p:nvPicPr>
          <p:cNvPr id="34" name="Picture 33" descr="2nd Light Logo Perfect!.png"/>
          <p:cNvPicPr>
            <a:picLocks noChangeAspect="1"/>
          </p:cNvPicPr>
          <p:nvPr/>
        </p:nvPicPr>
        <p:blipFill>
          <a:blip r:embed="rId16" cstate="print"/>
          <a:stretch>
            <a:fillRect/>
          </a:stretch>
        </p:blipFill>
        <p:spPr>
          <a:xfrm>
            <a:off x="3692335" y="2855206"/>
            <a:ext cx="122427" cy="116594"/>
          </a:xfrm>
          <a:prstGeom prst="rect">
            <a:avLst/>
          </a:prstGeom>
          <a:scene3d>
            <a:camera prst="isometricLeftDown">
              <a:rot lat="2100000" lon="2400000" rev="0"/>
            </a:camera>
            <a:lightRig rig="threePt" dir="t"/>
          </a:scene3d>
        </p:spPr>
      </p:pic>
      <p:grpSp>
        <p:nvGrpSpPr>
          <p:cNvPr id="53" name="Group 52"/>
          <p:cNvGrpSpPr/>
          <p:nvPr/>
        </p:nvGrpSpPr>
        <p:grpSpPr>
          <a:xfrm>
            <a:off x="1981200" y="2674151"/>
            <a:ext cx="533400" cy="548464"/>
            <a:chOff x="228600" y="3581400"/>
            <a:chExt cx="533400" cy="548464"/>
          </a:xfrm>
        </p:grpSpPr>
        <p:pic>
          <p:nvPicPr>
            <p:cNvPr id="54" name="Picture 53" descr="screen-print-code-v-camouflage-tee3906.jpg"/>
            <p:cNvPicPr>
              <a:picLocks noChangeAspect="1"/>
            </p:cNvPicPr>
            <p:nvPr/>
          </p:nvPicPr>
          <p:blipFill>
            <a:blip r:embed="rId17" cstate="print"/>
            <a:stretch>
              <a:fillRect/>
            </a:stretch>
          </p:blipFill>
          <p:spPr>
            <a:xfrm>
              <a:off x="228600" y="3581400"/>
              <a:ext cx="533400" cy="548464"/>
            </a:xfrm>
            <a:prstGeom prst="rect">
              <a:avLst/>
            </a:prstGeom>
          </p:spPr>
        </p:pic>
        <p:pic>
          <p:nvPicPr>
            <p:cNvPr id="55" name="Picture 54" descr="2nd Light Logo Perfect!.png"/>
            <p:cNvPicPr>
              <a:picLocks noChangeAspect="1"/>
            </p:cNvPicPr>
            <p:nvPr/>
          </p:nvPicPr>
          <p:blipFill>
            <a:blip r:embed="rId18" cstate="print"/>
            <a:stretch>
              <a:fillRect/>
            </a:stretch>
          </p:blipFill>
          <p:spPr>
            <a:xfrm>
              <a:off x="523876" y="3707609"/>
              <a:ext cx="79494" cy="67463"/>
            </a:xfrm>
            <a:prstGeom prst="rect">
              <a:avLst/>
            </a:prstGeom>
          </p:spPr>
        </p:pic>
      </p:grpSp>
      <p:grpSp>
        <p:nvGrpSpPr>
          <p:cNvPr id="56" name="Group 55"/>
          <p:cNvGrpSpPr/>
          <p:nvPr/>
        </p:nvGrpSpPr>
        <p:grpSpPr>
          <a:xfrm>
            <a:off x="1390650" y="2676525"/>
            <a:ext cx="571843" cy="533400"/>
            <a:chOff x="152400" y="3429000"/>
            <a:chExt cx="571843" cy="533400"/>
          </a:xfrm>
        </p:grpSpPr>
        <p:pic>
          <p:nvPicPr>
            <p:cNvPr id="57" name="Picture 56" descr="ac-dc-back-black-back.jpg"/>
            <p:cNvPicPr>
              <a:picLocks noChangeAspect="1"/>
            </p:cNvPicPr>
            <p:nvPr/>
          </p:nvPicPr>
          <p:blipFill>
            <a:blip r:embed="rId19" cstate="print"/>
            <a:stretch>
              <a:fillRect/>
            </a:stretch>
          </p:blipFill>
          <p:spPr>
            <a:xfrm>
              <a:off x="152400" y="3429000"/>
              <a:ext cx="571843" cy="533400"/>
            </a:xfrm>
            <a:prstGeom prst="rect">
              <a:avLst/>
            </a:prstGeom>
          </p:spPr>
        </p:pic>
        <p:pic>
          <p:nvPicPr>
            <p:cNvPr id="58" name="Picture 57" descr="2nd Light Logo Perfect!.png"/>
            <p:cNvPicPr>
              <a:picLocks noChangeAspect="1"/>
            </p:cNvPicPr>
            <p:nvPr/>
          </p:nvPicPr>
          <p:blipFill>
            <a:blip r:embed="rId20" cstate="print"/>
            <a:stretch>
              <a:fillRect/>
            </a:stretch>
          </p:blipFill>
          <p:spPr>
            <a:xfrm>
              <a:off x="352425" y="3581400"/>
              <a:ext cx="169283" cy="143663"/>
            </a:xfrm>
            <a:prstGeom prst="rect">
              <a:avLst/>
            </a:prstGeom>
          </p:spPr>
        </p:pic>
      </p:grpSp>
      <p:pic>
        <p:nvPicPr>
          <p:cNvPr id="59" name="Picture 58" descr="2nd Light Logo Perfect!.png"/>
          <p:cNvPicPr>
            <a:picLocks noChangeAspect="1"/>
          </p:cNvPicPr>
          <p:nvPr/>
        </p:nvPicPr>
        <p:blipFill>
          <a:blip r:embed="rId21" cstate="print"/>
          <a:stretch>
            <a:fillRect/>
          </a:stretch>
        </p:blipFill>
        <p:spPr>
          <a:xfrm>
            <a:off x="5273040" y="2631842"/>
            <a:ext cx="655319" cy="556143"/>
          </a:xfrm>
          <a:prstGeom prst="rect">
            <a:avLst/>
          </a:prstGeom>
        </p:spPr>
      </p:pic>
      <p:pic>
        <p:nvPicPr>
          <p:cNvPr id="40" name="Picture 39" descr="Hot Dog Cart.jpg"/>
          <p:cNvPicPr>
            <a:picLocks noChangeAspect="1"/>
          </p:cNvPicPr>
          <p:nvPr/>
        </p:nvPicPr>
        <p:blipFill>
          <a:blip r:embed="rId22" cstate="print"/>
          <a:stretch>
            <a:fillRect/>
          </a:stretch>
        </p:blipFill>
        <p:spPr>
          <a:xfrm>
            <a:off x="6553200" y="3505200"/>
            <a:ext cx="609600" cy="609600"/>
          </a:xfrm>
          <a:prstGeom prst="rect">
            <a:avLst/>
          </a:prstGeom>
        </p:spPr>
      </p:pic>
      <p:pic>
        <p:nvPicPr>
          <p:cNvPr id="41" name="Picture 40" descr="Nachos.jpg"/>
          <p:cNvPicPr>
            <a:picLocks noChangeAspect="1"/>
          </p:cNvPicPr>
          <p:nvPr/>
        </p:nvPicPr>
        <p:blipFill>
          <a:blip r:embed="rId23" cstate="print"/>
          <a:stretch>
            <a:fillRect/>
          </a:stretch>
        </p:blipFill>
        <p:spPr>
          <a:xfrm>
            <a:off x="6568440" y="4541520"/>
            <a:ext cx="533400" cy="609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130830_1009471.jpg"/>
          <p:cNvPicPr>
            <a:picLocks noChangeAspect="1"/>
          </p:cNvPicPr>
          <p:nvPr/>
        </p:nvPicPr>
        <p:blipFill>
          <a:blip r:embed="rId3" cstate="print"/>
          <a:stretch>
            <a:fillRect/>
          </a:stretch>
        </p:blipFill>
        <p:spPr>
          <a:xfrm>
            <a:off x="3749040" y="2438400"/>
            <a:ext cx="3352800" cy="1500187"/>
          </a:xfrm>
          <a:prstGeom prst="rect">
            <a:avLst/>
          </a:prstGeom>
        </p:spPr>
      </p:pic>
      <p:grpSp>
        <p:nvGrpSpPr>
          <p:cNvPr id="10" name="Group 9"/>
          <p:cNvGrpSpPr/>
          <p:nvPr/>
        </p:nvGrpSpPr>
        <p:grpSpPr>
          <a:xfrm>
            <a:off x="3124200" y="2216420"/>
            <a:ext cx="4495800" cy="3657600"/>
            <a:chOff x="3429000" y="2105024"/>
            <a:chExt cx="4572000" cy="2945219"/>
          </a:xfrm>
        </p:grpSpPr>
        <p:pic>
          <p:nvPicPr>
            <p:cNvPr id="11" name="Picture 10" descr="hqdefault.jpg"/>
            <p:cNvPicPr>
              <a:picLocks noChangeAspect="1"/>
            </p:cNvPicPr>
            <p:nvPr/>
          </p:nvPicPr>
          <p:blipFill>
            <a:blip r:embed="rId4" cstate="print"/>
            <a:stretch>
              <a:fillRect/>
            </a:stretch>
          </p:blipFill>
          <p:spPr>
            <a:xfrm>
              <a:off x="3429000" y="2105024"/>
              <a:ext cx="4572000" cy="2945219"/>
            </a:xfrm>
            <a:prstGeom prst="rect">
              <a:avLst/>
            </a:prstGeom>
          </p:spPr>
        </p:pic>
        <p:pic>
          <p:nvPicPr>
            <p:cNvPr id="13" name="Picture 12" descr="windows-media-player-play-button-md.png"/>
            <p:cNvPicPr>
              <a:picLocks noChangeAspect="1"/>
            </p:cNvPicPr>
            <p:nvPr/>
          </p:nvPicPr>
          <p:blipFill>
            <a:blip r:embed="rId5" cstate="print">
              <a:lum bright="31000" contrast="-86000"/>
            </a:blip>
            <a:stretch>
              <a:fillRect/>
            </a:stretch>
          </p:blipFill>
          <p:spPr>
            <a:xfrm>
              <a:off x="5638800" y="3200400"/>
              <a:ext cx="406382" cy="406382"/>
            </a:xfrm>
            <a:prstGeom prst="rect">
              <a:avLst/>
            </a:prstGeom>
          </p:spPr>
        </p:pic>
      </p:grpSp>
      <p:sp>
        <p:nvSpPr>
          <p:cNvPr id="7" name="Rectangle 6"/>
          <p:cNvSpPr/>
          <p:nvPr/>
        </p:nvSpPr>
        <p:spPr>
          <a:xfrm>
            <a:off x="3124200" y="5334000"/>
            <a:ext cx="4572000" cy="1061829"/>
          </a:xfrm>
          <a:prstGeom prst="rect">
            <a:avLst/>
          </a:prstGeom>
        </p:spPr>
        <p:txBody>
          <a:bodyPr>
            <a:spAutoFit/>
          </a:bodyPr>
          <a:lstStyle/>
          <a:p>
            <a:r>
              <a:rPr lang="en-US" sz="900" dirty="0" smtClean="0"/>
              <a:t>The</a:t>
            </a:r>
            <a:r>
              <a:rPr lang="en-US" sz="900" b="1" dirty="0" smtClean="0"/>
              <a:t> BATTLE RIFLE PRO</a:t>
            </a:r>
            <a:r>
              <a:rPr lang="en-US" sz="900" dirty="0" smtClean="0"/>
              <a:t> is the latest innovation in indoor/outdoor tactical laser tag equipment. Built of a nylon fiberglass reinforced plastic that is lightweight but incredibly durable. Children will absolutely love the gun vibration feedback, realistic feel, &amp; Halo like body style. Weighing around 2 LBS, 8 inches tall, and 22.5 inches in length it is the perfect tagger for players of all ages &amp; sizes. Imaginations will run wild as the fun &amp; intensity builds in  their efforts to reach “Hero” status on the field of battle! </a:t>
            </a:r>
            <a:endParaRPr lang="en-US" sz="9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38374_540308005993937_1805243207_o.jpg"/>
          <p:cNvPicPr>
            <a:picLocks noChangeAspect="1"/>
          </p:cNvPicPr>
          <p:nvPr/>
        </p:nvPicPr>
        <p:blipFill>
          <a:blip r:embed="rId3" cstate="print"/>
          <a:stretch>
            <a:fillRect/>
          </a:stretch>
        </p:blipFill>
        <p:spPr>
          <a:xfrm>
            <a:off x="3386341" y="2743200"/>
            <a:ext cx="4192923" cy="1981200"/>
          </a:xfrm>
          <a:prstGeom prst="rect">
            <a:avLst/>
          </a:prstGeom>
        </p:spPr>
      </p:pic>
      <p:sp>
        <p:nvSpPr>
          <p:cNvPr id="7" name="Rectangle 6"/>
          <p:cNvSpPr/>
          <p:nvPr/>
        </p:nvSpPr>
        <p:spPr>
          <a:xfrm>
            <a:off x="3200400" y="4800600"/>
            <a:ext cx="4572000" cy="1061829"/>
          </a:xfrm>
          <a:prstGeom prst="rect">
            <a:avLst/>
          </a:prstGeom>
        </p:spPr>
        <p:txBody>
          <a:bodyPr>
            <a:spAutoFit/>
          </a:bodyPr>
          <a:lstStyle/>
          <a:p>
            <a:r>
              <a:rPr lang="en-US" sz="900" dirty="0" smtClean="0"/>
              <a:t>The</a:t>
            </a:r>
            <a:r>
              <a:rPr lang="en-US" sz="900" b="1" dirty="0" smtClean="0"/>
              <a:t> BATTLE RIFLE PRO</a:t>
            </a:r>
            <a:r>
              <a:rPr lang="en-US" sz="900" dirty="0" smtClean="0"/>
              <a:t> is the latest innovation in indoor/outdoor tactical laser tag equipment. Built of a nylon fiberglass reinforced plastic that is lightweight but incredibly durable. Children will absolutely love the gun vibration feedback, realistic feel, &amp; Halo like body style. Weighing around 2 LBS, 8 inches tall, and 22.5 inches in length it is the perfect tagger for players of all ages &amp; sizes. Imaginations will run wild as the fun &amp; intensity builds in  their efforts to reach “Hero” status on the field of battle! </a:t>
            </a:r>
            <a:endParaRPr lang="en-US" sz="900" dirty="0"/>
          </a:p>
        </p:txBody>
      </p:sp>
      <p:sp>
        <p:nvSpPr>
          <p:cNvPr id="9" name="Rectangle 8"/>
          <p:cNvSpPr/>
          <p:nvPr/>
        </p:nvSpPr>
        <p:spPr>
          <a:xfrm>
            <a:off x="5983355" y="2117698"/>
            <a:ext cx="990600" cy="427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About Mobile Laser TAG</a:t>
            </a: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iver Capture.PNG"/>
          <p:cNvPicPr>
            <a:picLocks noChangeAspect="1"/>
          </p:cNvPicPr>
          <p:nvPr/>
        </p:nvPicPr>
        <p:blipFill>
          <a:blip r:embed="rId2" cstate="print"/>
          <a:stretch>
            <a:fillRect/>
          </a:stretch>
        </p:blipFill>
        <p:spPr>
          <a:xfrm>
            <a:off x="866775" y="2190750"/>
            <a:ext cx="7162800"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 name="TextBox 8"/>
          <p:cNvSpPr txBox="1"/>
          <p:nvPr/>
        </p:nvSpPr>
        <p:spPr>
          <a:xfrm>
            <a:off x="3131820" y="2072640"/>
            <a:ext cx="1218603" cy="369332"/>
          </a:xfrm>
          <a:prstGeom prst="rect">
            <a:avLst/>
          </a:prstGeom>
          <a:noFill/>
        </p:spPr>
        <p:txBody>
          <a:bodyPr wrap="none" rtlCol="0">
            <a:spAutoFit/>
          </a:bodyPr>
          <a:lstStyle/>
          <a:p>
            <a:r>
              <a:rPr lang="en-US" dirty="0" smtClean="0"/>
              <a:t>REVIEWS</a:t>
            </a:r>
            <a:endParaRPr lang="en-US" dirty="0"/>
          </a:p>
        </p:txBody>
      </p:sp>
      <p:grpSp>
        <p:nvGrpSpPr>
          <p:cNvPr id="18" name="Group 17"/>
          <p:cNvGrpSpPr/>
          <p:nvPr/>
        </p:nvGrpSpPr>
        <p:grpSpPr>
          <a:xfrm>
            <a:off x="3124200" y="2971800"/>
            <a:ext cx="4408579" cy="3886200"/>
            <a:chOff x="3573780" y="2743200"/>
            <a:chExt cx="4408579" cy="3886200"/>
          </a:xfrm>
        </p:grpSpPr>
        <p:sp>
          <p:nvSpPr>
            <p:cNvPr id="11" name="TextBox 10"/>
            <p:cNvSpPr txBox="1"/>
            <p:nvPr/>
          </p:nvSpPr>
          <p:spPr>
            <a:xfrm>
              <a:off x="3573780" y="2743200"/>
              <a:ext cx="4408579" cy="553998"/>
            </a:xfrm>
            <a:prstGeom prst="rect">
              <a:avLst/>
            </a:prstGeom>
            <a:noFill/>
          </p:spPr>
          <p:txBody>
            <a:bodyPr wrap="none" rtlCol="0">
              <a:spAutoFit/>
            </a:bodyPr>
            <a:lstStyle/>
            <a:p>
              <a:r>
                <a:rPr lang="en-US" sz="1000" b="1" dirty="0" smtClean="0"/>
                <a:t>Leave a Reply</a:t>
              </a:r>
            </a:p>
            <a:p>
              <a:endParaRPr lang="en-US" sz="1000" b="1" dirty="0" smtClean="0"/>
            </a:p>
            <a:p>
              <a:r>
                <a:rPr lang="en-US" sz="1000" b="1" dirty="0" smtClean="0"/>
                <a:t>Your email address will not be published.  Required fields are marked </a:t>
              </a:r>
              <a:r>
                <a:rPr lang="en-US" sz="1000" b="1" dirty="0" smtClean="0">
                  <a:solidFill>
                    <a:srgbClr val="FF0000"/>
                  </a:solidFill>
                </a:rPr>
                <a:t>*</a:t>
              </a:r>
              <a:endParaRPr lang="en-US" sz="1000" b="1" dirty="0">
                <a:solidFill>
                  <a:srgbClr val="FF0000"/>
                </a:solidFill>
              </a:endParaRPr>
            </a:p>
          </p:txBody>
        </p:sp>
        <p:sp>
          <p:nvSpPr>
            <p:cNvPr id="5" name="Rectangle 4"/>
            <p:cNvSpPr/>
            <p:nvPr/>
          </p:nvSpPr>
          <p:spPr>
            <a:xfrm>
              <a:off x="3657600" y="3581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57600" y="3962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657600" y="4343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57600" y="4800600"/>
              <a:ext cx="3733800" cy="13716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57600" y="3276600"/>
              <a:ext cx="577402" cy="253916"/>
            </a:xfrm>
            <a:prstGeom prst="rect">
              <a:avLst/>
            </a:prstGeom>
            <a:noFill/>
          </p:spPr>
          <p:txBody>
            <a:bodyPr wrap="none" rtlCol="0">
              <a:spAutoFit/>
            </a:bodyPr>
            <a:lstStyle/>
            <a:p>
              <a:r>
                <a:rPr lang="en-US" sz="900" dirty="0" smtClean="0"/>
                <a:t>Name </a:t>
              </a:r>
              <a:r>
                <a:rPr lang="en-US" sz="1050" dirty="0" smtClean="0">
                  <a:solidFill>
                    <a:srgbClr val="FF0000"/>
                  </a:solidFill>
                </a:rPr>
                <a:t>*</a:t>
              </a:r>
              <a:endParaRPr lang="en-US" sz="1050" dirty="0">
                <a:solidFill>
                  <a:srgbClr val="FF0000"/>
                </a:solidFill>
              </a:endParaRPr>
            </a:p>
          </p:txBody>
        </p:sp>
        <p:sp>
          <p:nvSpPr>
            <p:cNvPr id="13" name="TextBox 12"/>
            <p:cNvSpPr txBox="1"/>
            <p:nvPr/>
          </p:nvSpPr>
          <p:spPr>
            <a:xfrm>
              <a:off x="3657600" y="3733800"/>
              <a:ext cx="564578" cy="253916"/>
            </a:xfrm>
            <a:prstGeom prst="rect">
              <a:avLst/>
            </a:prstGeom>
            <a:noFill/>
          </p:spPr>
          <p:txBody>
            <a:bodyPr wrap="none" rtlCol="0">
              <a:spAutoFit/>
            </a:bodyPr>
            <a:lstStyle/>
            <a:p>
              <a:r>
                <a:rPr lang="en-US" sz="900" dirty="0" smtClean="0"/>
                <a:t>Email </a:t>
              </a:r>
              <a:r>
                <a:rPr lang="en-US" sz="1050" dirty="0" smtClean="0">
                  <a:solidFill>
                    <a:srgbClr val="FF0000"/>
                  </a:solidFill>
                </a:rPr>
                <a:t>*</a:t>
              </a:r>
              <a:endParaRPr lang="en-US" sz="900" dirty="0"/>
            </a:p>
          </p:txBody>
        </p:sp>
        <p:sp>
          <p:nvSpPr>
            <p:cNvPr id="14" name="TextBox 13"/>
            <p:cNvSpPr txBox="1"/>
            <p:nvPr/>
          </p:nvSpPr>
          <p:spPr>
            <a:xfrm>
              <a:off x="3657600" y="4114800"/>
              <a:ext cx="622286" cy="230832"/>
            </a:xfrm>
            <a:prstGeom prst="rect">
              <a:avLst/>
            </a:prstGeom>
            <a:noFill/>
          </p:spPr>
          <p:txBody>
            <a:bodyPr wrap="none" rtlCol="0">
              <a:spAutoFit/>
            </a:bodyPr>
            <a:lstStyle/>
            <a:p>
              <a:r>
                <a:rPr lang="en-US" sz="900" dirty="0" smtClean="0"/>
                <a:t>Website </a:t>
              </a:r>
              <a:endParaRPr lang="en-US" sz="900" dirty="0"/>
            </a:p>
          </p:txBody>
        </p:sp>
        <p:sp>
          <p:nvSpPr>
            <p:cNvPr id="15" name="TextBox 14"/>
            <p:cNvSpPr txBox="1"/>
            <p:nvPr/>
          </p:nvSpPr>
          <p:spPr>
            <a:xfrm>
              <a:off x="3649980" y="4572000"/>
              <a:ext cx="742511" cy="230832"/>
            </a:xfrm>
            <a:prstGeom prst="rect">
              <a:avLst/>
            </a:prstGeom>
            <a:noFill/>
          </p:spPr>
          <p:txBody>
            <a:bodyPr wrap="none" rtlCol="0">
              <a:spAutoFit/>
            </a:bodyPr>
            <a:lstStyle/>
            <a:p>
              <a:r>
                <a:rPr lang="en-US" sz="900" dirty="0" smtClean="0"/>
                <a:t>Comments</a:t>
              </a:r>
              <a:endParaRPr lang="en-US" sz="900" dirty="0"/>
            </a:p>
          </p:txBody>
        </p:sp>
        <p:sp>
          <p:nvSpPr>
            <p:cNvPr id="16" name="Rounded Rectangle 15"/>
            <p:cNvSpPr/>
            <p:nvPr/>
          </p:nvSpPr>
          <p:spPr>
            <a:xfrm>
              <a:off x="3657600" y="6400800"/>
              <a:ext cx="1066800" cy="228600"/>
            </a:xfrm>
            <a:prstGeom prst="roundRect">
              <a:avLst/>
            </a:prstGeom>
            <a:solidFill>
              <a:schemeClr val="tx1">
                <a:lumMod val="85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solidFill>
                  <a:latin typeface="+mj-lt"/>
                </a:rPr>
                <a:t>Post Comment</a:t>
              </a:r>
              <a:endParaRPr lang="en-US" sz="900" dirty="0">
                <a:solidFill>
                  <a:schemeClr val="bg1"/>
                </a:solidFill>
                <a:latin typeface="+mj-lt"/>
              </a:endParaRPr>
            </a:p>
          </p:txBody>
        </p:sp>
      </p:grpSp>
      <p:sp>
        <p:nvSpPr>
          <p:cNvPr id="19" name="TextBox 18"/>
          <p:cNvSpPr txBox="1"/>
          <p:nvPr/>
        </p:nvSpPr>
        <p:spPr>
          <a:xfrm>
            <a:off x="3124200" y="2438400"/>
            <a:ext cx="4637808" cy="400110"/>
          </a:xfrm>
          <a:prstGeom prst="rect">
            <a:avLst/>
          </a:prstGeom>
          <a:noFill/>
        </p:spPr>
        <p:txBody>
          <a:bodyPr wrap="none" rtlCol="0">
            <a:spAutoFit/>
          </a:bodyPr>
          <a:lstStyle/>
          <a:p>
            <a:pPr>
              <a:buFont typeface="Wingdings" pitchFamily="2" charset="2"/>
              <a:buChar char="§"/>
            </a:pPr>
            <a:r>
              <a:rPr lang="en-US" sz="1000" dirty="0" smtClean="0"/>
              <a:t>  Modern Tag-</a:t>
            </a:r>
            <a:r>
              <a:rPr lang="en-US" sz="1000" dirty="0" err="1" smtClean="0"/>
              <a:t>tical</a:t>
            </a:r>
            <a:r>
              <a:rPr lang="en-US" sz="1000" dirty="0" smtClean="0"/>
              <a:t> gave my son the best birthday party ever!  The were </a:t>
            </a:r>
          </a:p>
          <a:p>
            <a:r>
              <a:rPr lang="en-US" sz="1000" dirty="0" smtClean="0"/>
              <a:t>very professional  I will definitely use them again for a future party event! A+</a:t>
            </a:r>
            <a:endParaRPr lang="en-US" sz="1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2228850" y="6686550"/>
            <a:ext cx="95250" cy="171450"/>
            <a:chOff x="2438400" y="6629401"/>
            <a:chExt cx="152400" cy="200024"/>
          </a:xfrm>
        </p:grpSpPr>
        <p:sp>
          <p:nvSpPr>
            <p:cNvPr id="9" name="Isosceles Triangle 8"/>
            <p:cNvSpPr/>
            <p:nvPr/>
          </p:nvSpPr>
          <p:spPr>
            <a:xfrm>
              <a:off x="2438400" y="6629401"/>
              <a:ext cx="152400" cy="182880"/>
            </a:xfrm>
            <a:prstGeom prst="triangle">
              <a:avLst/>
            </a:prstGeom>
            <a:solidFill>
              <a:schemeClr val="tx1"/>
            </a:solidFill>
            <a:ln w="3175">
              <a:solidFill>
                <a:schemeClr val="bg1"/>
              </a:solidFill>
            </a:ln>
            <a:scene3d>
              <a:camera prst="orthographicFront">
                <a:rot lat="0" lon="0" rev="3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543175" y="6686550"/>
              <a:ext cx="45719" cy="142875"/>
            </a:xfrm>
            <a:prstGeom prst="rect">
              <a:avLst/>
            </a:prstGeom>
            <a:solidFill>
              <a:schemeClr val="tx1"/>
            </a:solidFill>
            <a:ln w="3175">
              <a:noFill/>
            </a:ln>
            <a:scene3d>
              <a:camera prst="orthographicFront">
                <a:rot lat="0" lon="0" rev="3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838200" y="2209800"/>
            <a:ext cx="7239000" cy="472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371600" y="2273911"/>
            <a:ext cx="4953000" cy="4924425"/>
          </a:xfrm>
          <a:prstGeom prst="rect">
            <a:avLst/>
          </a:prstGeom>
        </p:spPr>
        <p:txBody>
          <a:bodyPr wrap="square">
            <a:spAutoFit/>
          </a:bodyPr>
          <a:lstStyle/>
          <a:p>
            <a:pPr algn="ctr"/>
            <a:r>
              <a:rPr lang="en-US" sz="2400" cap="all" dirty="0" smtClean="0"/>
              <a:t>About TACTICAL Laser Tag</a:t>
            </a:r>
          </a:p>
          <a:p>
            <a:endParaRPr lang="en-US" sz="1000" cap="all" dirty="0" smtClean="0"/>
          </a:p>
          <a:p>
            <a:endParaRPr lang="en-US" sz="1000" cap="all" dirty="0" smtClean="0"/>
          </a:p>
          <a:p>
            <a:r>
              <a:rPr lang="en-US" sz="1000" b="1" dirty="0" smtClean="0"/>
              <a:t>Q. What is ‘Tactical Laser Tag’?</a:t>
            </a:r>
          </a:p>
          <a:p>
            <a:r>
              <a:rPr lang="en-US" sz="1000" dirty="0" smtClean="0"/>
              <a:t/>
            </a:r>
            <a:br>
              <a:rPr lang="en-US" sz="1000" dirty="0" smtClean="0"/>
            </a:br>
            <a:r>
              <a:rPr lang="en-US" sz="1000" dirty="0" smtClean="0"/>
              <a:t>A. Tactical  laser tag is laser tag for the 21st century!  It brings the traditional action  &amp; familiarity of indoor laser tag outdoors and combines it with the thrill and excitement of paintball &amp; the realism of </a:t>
            </a:r>
            <a:r>
              <a:rPr lang="en-US" sz="1000" dirty="0" err="1" smtClean="0"/>
              <a:t>AirSoft</a:t>
            </a:r>
            <a:r>
              <a:rPr lang="en-US" sz="1000" dirty="0" smtClean="0"/>
              <a:t>  minus the risks of a getting bruised or leaving messy paint all over the place Think of it as playing a real life video game.</a:t>
            </a:r>
          </a:p>
          <a:p>
            <a:r>
              <a:rPr lang="en-US" sz="1000" dirty="0" smtClean="0"/>
              <a:t/>
            </a:r>
            <a:br>
              <a:rPr lang="en-US" sz="1000" dirty="0" smtClean="0"/>
            </a:br>
            <a:r>
              <a:rPr lang="en-US" sz="1000" b="1" dirty="0" smtClean="0"/>
              <a:t>Q. Who can play Tactical Laser Tag?</a:t>
            </a:r>
          </a:p>
          <a:p>
            <a:r>
              <a:rPr lang="en-US" sz="1000" dirty="0" smtClean="0"/>
              <a:t/>
            </a:r>
            <a:br>
              <a:rPr lang="en-US" sz="1000" dirty="0" smtClean="0"/>
            </a:br>
            <a:r>
              <a:rPr lang="en-US" sz="1000" dirty="0" smtClean="0"/>
              <a:t>A. Modern Tag-</a:t>
            </a:r>
            <a:r>
              <a:rPr lang="en-US" sz="1000" dirty="0" err="1" smtClean="0"/>
              <a:t>tical</a:t>
            </a:r>
            <a:r>
              <a:rPr lang="en-US" sz="1000" dirty="0" smtClean="0"/>
              <a:t> laser tag is ideal for both males and females ages 6 and up!  It is mostly a group oriented activity that is  fun &amp; engaging.  This activity will bring a smile  to face of anyone heroic enough to pick up a tagger and conquer the battle field!</a:t>
            </a:r>
            <a:br>
              <a:rPr lang="en-US" sz="1000" dirty="0" smtClean="0"/>
            </a:br>
            <a:r>
              <a:rPr lang="en-US" sz="1000" dirty="0" smtClean="0"/>
              <a:t/>
            </a:r>
            <a:br>
              <a:rPr lang="en-US" sz="1000" dirty="0" smtClean="0"/>
            </a:br>
            <a:r>
              <a:rPr lang="en-US" sz="1000" b="1" dirty="0" smtClean="0"/>
              <a:t>Q.  Is it dangerous? Do the Taggers use actual lasers ? </a:t>
            </a:r>
          </a:p>
          <a:p>
            <a:endParaRPr lang="en-US" sz="1000" b="1" dirty="0" smtClean="0"/>
          </a:p>
          <a:p>
            <a:pPr marL="228600" indent="-228600">
              <a:buAutoNum type="alphaUcPeriod"/>
            </a:pPr>
            <a:r>
              <a:rPr lang="en-US" sz="1000" dirty="0" smtClean="0"/>
              <a:t>"</a:t>
            </a:r>
            <a:r>
              <a:rPr lang="en-US" sz="1000" dirty="0" err="1" smtClean="0"/>
              <a:t>Lasertag</a:t>
            </a:r>
            <a:r>
              <a:rPr lang="en-US" sz="1000" dirty="0" smtClean="0"/>
              <a:t>" is the name of the sport only, not the driving technology.   Modern TAG-</a:t>
            </a:r>
            <a:r>
              <a:rPr lang="en-US" sz="1000" dirty="0" err="1" smtClean="0"/>
              <a:t>tical</a:t>
            </a:r>
            <a:r>
              <a:rPr lang="en-US" sz="1000" dirty="0" smtClean="0"/>
              <a:t> does not use actual lasers but instead uses an Infrared Light Emitting Diode (IRLED) a directional beam of </a:t>
            </a:r>
            <a:r>
              <a:rPr lang="en-US" sz="1000" dirty="0" err="1" smtClean="0"/>
              <a:t>noncoherent</a:t>
            </a:r>
            <a:r>
              <a:rPr lang="en-US" sz="1000" dirty="0" smtClean="0"/>
              <a:t> light similar to what is used in a typical television remote. </a:t>
            </a:r>
          </a:p>
          <a:p>
            <a:pPr marL="342900" indent="-342900">
              <a:buAutoNum type="alphaUcPeriod"/>
            </a:pPr>
            <a:endParaRPr lang="en-US" sz="1000" dirty="0" smtClean="0"/>
          </a:p>
          <a:p>
            <a:pPr marL="342900" indent="-342900"/>
            <a:r>
              <a:rPr lang="en-US" sz="1000" dirty="0" smtClean="0"/>
              <a:t>Q. Are there any limitations to where I can have my Modern Tag-</a:t>
            </a:r>
            <a:r>
              <a:rPr lang="en-US" sz="1000" dirty="0" err="1" smtClean="0"/>
              <a:t>tical</a:t>
            </a:r>
            <a:r>
              <a:rPr lang="en-US" sz="1000" dirty="0" smtClean="0"/>
              <a:t> party</a:t>
            </a:r>
          </a:p>
          <a:p>
            <a:pPr marL="342900" indent="-342900"/>
            <a:endParaRPr lang="en-US" sz="1000" dirty="0" smtClean="0"/>
          </a:p>
          <a:p>
            <a:pPr marL="342900" indent="-342900"/>
            <a:r>
              <a:rPr lang="en-US" sz="1000" dirty="0" smtClean="0"/>
              <a:t>A.  Simply put.  Tactical Laser Tag can be played anywhere .  The backyard, a park, your office, your church, in the woods even in your living room.  The sky is the limit!  You provide the space we bring the fun! </a:t>
            </a:r>
            <a:endParaRPr lang="en-US" dirty="0"/>
          </a:p>
        </p:txBody>
      </p:sp>
      <p:pic>
        <p:nvPicPr>
          <p:cNvPr id="6" name="Picture 5" descr="kids-laser-tag.png"/>
          <p:cNvPicPr>
            <a:picLocks noChangeAspect="1"/>
          </p:cNvPicPr>
          <p:nvPr/>
        </p:nvPicPr>
        <p:blipFill>
          <a:blip r:embed="rId3" cstate="print"/>
          <a:srcRect l="37500" r="35000"/>
          <a:stretch>
            <a:fillRect/>
          </a:stretch>
        </p:blipFill>
        <p:spPr>
          <a:xfrm>
            <a:off x="6172200" y="2057400"/>
            <a:ext cx="1858613" cy="496565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3352800" y="4996546"/>
            <a:ext cx="4572000" cy="938719"/>
          </a:xfrm>
          <a:prstGeom prst="rect">
            <a:avLst/>
          </a:prstGeom>
        </p:spPr>
        <p:txBody>
          <a:bodyPr>
            <a:spAutoFit/>
          </a:bodyPr>
          <a:lstStyle/>
          <a:p>
            <a:r>
              <a:rPr lang="en-US" sz="1100" dirty="0" smtClean="0">
                <a:latin typeface="Century Gothic" pitchFamily="34" charset="0"/>
              </a:rPr>
              <a:t>At  Modern Tag-tical our mission is be the premiere source for the most adrenaline pumping, heart thumping, and flat out fun fest source of outdoor entertainment  in the Wiregrass area. We want to provide a live action  game experience that will have everyone from  kids to adults raving &amp; clamoring for more FUN! </a:t>
            </a:r>
            <a:endParaRPr lang="en-US" sz="1100" dirty="0">
              <a:latin typeface="Century Gothic" pitchFamily="34" charset="0"/>
            </a:endParaRPr>
          </a:p>
        </p:txBody>
      </p:sp>
      <p:pic>
        <p:nvPicPr>
          <p:cNvPr id="79" name="Picture 78" descr="phpcounter.jpg"/>
          <p:cNvPicPr>
            <a:picLocks noChangeAspect="1"/>
          </p:cNvPicPr>
          <p:nvPr/>
        </p:nvPicPr>
        <p:blipFill>
          <a:blip r:embed="rId3" cstate="print"/>
          <a:srcRect l="2985" t="82787" r="58955" b="4098"/>
          <a:stretch>
            <a:fillRect/>
          </a:stretch>
        </p:blipFill>
        <p:spPr>
          <a:xfrm>
            <a:off x="4474014" y="6663977"/>
            <a:ext cx="685800" cy="161365"/>
          </a:xfrm>
          <a:prstGeom prst="rect">
            <a:avLst/>
          </a:prstGeom>
        </p:spPr>
      </p:pic>
      <p:pic>
        <p:nvPicPr>
          <p:cNvPr id="41" name="Picture 40" descr="IMG_7241.jpg"/>
          <p:cNvPicPr>
            <a:picLocks noChangeAspect="1"/>
          </p:cNvPicPr>
          <p:nvPr/>
        </p:nvPicPr>
        <p:blipFill>
          <a:blip r:embed="rId4" cstate="print"/>
          <a:stretch>
            <a:fillRect/>
          </a:stretch>
        </p:blipFill>
        <p:spPr>
          <a:xfrm>
            <a:off x="3276600" y="2286000"/>
            <a:ext cx="4419600" cy="2540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3341912" y="4680854"/>
            <a:ext cx="1152880" cy="307777"/>
          </a:xfrm>
          <a:prstGeom prst="rect">
            <a:avLst/>
          </a:prstGeom>
          <a:noFill/>
        </p:spPr>
        <p:txBody>
          <a:bodyPr wrap="none" rtlCol="0">
            <a:spAutoFit/>
          </a:bodyPr>
          <a:lstStyle/>
          <a:p>
            <a:r>
              <a:rPr lang="en-US" sz="1400" dirty="0" smtClean="0">
                <a:latin typeface="Century Gothic" pitchFamily="34" charset="0"/>
              </a:rPr>
              <a:t>Our Mission</a:t>
            </a:r>
            <a:endParaRPr lang="en-US" sz="1400" dirty="0">
              <a:latin typeface="Century Gothic" pitchFamily="34" charset="0"/>
            </a:endParaRPr>
          </a:p>
        </p:txBody>
      </p:sp>
      <p:sp>
        <p:nvSpPr>
          <p:cNvPr id="78" name="Rectangle 77"/>
          <p:cNvSpPr/>
          <p:nvPr/>
        </p:nvSpPr>
        <p:spPr>
          <a:xfrm>
            <a:off x="3352800" y="4996546"/>
            <a:ext cx="4572000" cy="938719"/>
          </a:xfrm>
          <a:prstGeom prst="rect">
            <a:avLst/>
          </a:prstGeom>
        </p:spPr>
        <p:txBody>
          <a:bodyPr>
            <a:spAutoFit/>
          </a:bodyPr>
          <a:lstStyle/>
          <a:p>
            <a:r>
              <a:rPr lang="en-US" sz="1100" dirty="0" smtClean="0">
                <a:latin typeface="Century Gothic" pitchFamily="34" charset="0"/>
              </a:rPr>
              <a:t>At  Modern Tag-</a:t>
            </a:r>
            <a:r>
              <a:rPr lang="en-US" sz="1100" dirty="0" err="1" smtClean="0">
                <a:latin typeface="Century Gothic" pitchFamily="34" charset="0"/>
              </a:rPr>
              <a:t>tical</a:t>
            </a:r>
            <a:r>
              <a:rPr lang="en-US" sz="1100" dirty="0" smtClean="0">
                <a:latin typeface="Century Gothic" pitchFamily="34" charset="0"/>
              </a:rPr>
              <a:t> our mission is be the premiere source for the most adrenaline pumping, heart thumping, and flat out </a:t>
            </a:r>
            <a:r>
              <a:rPr lang="en-US" sz="1100" dirty="0" err="1" smtClean="0">
                <a:latin typeface="Century Gothic" pitchFamily="34" charset="0"/>
              </a:rPr>
              <a:t>funnest</a:t>
            </a:r>
            <a:r>
              <a:rPr lang="en-US" sz="1100" dirty="0" smtClean="0">
                <a:latin typeface="Century Gothic" pitchFamily="34" charset="0"/>
              </a:rPr>
              <a:t> source of outdoor entertainment  in the Wiregrass area. We want to provide a live action game  experience that will have everyone from  kids to adults raving &amp; clamoring for more FUN! </a:t>
            </a:r>
            <a:endParaRPr lang="en-US" sz="1100" dirty="0">
              <a:latin typeface="Century Gothic" pitchFamily="34" charset="0"/>
            </a:endParaRPr>
          </a:p>
        </p:txBody>
      </p:sp>
      <p:pic>
        <p:nvPicPr>
          <p:cNvPr id="79" name="Picture 78" descr="phpcounter.jpg"/>
          <p:cNvPicPr>
            <a:picLocks noChangeAspect="1"/>
          </p:cNvPicPr>
          <p:nvPr/>
        </p:nvPicPr>
        <p:blipFill>
          <a:blip r:embed="rId3" cstate="print"/>
          <a:srcRect l="2985" t="82787" r="58955" b="4098"/>
          <a:stretch>
            <a:fillRect/>
          </a:stretch>
        </p:blipFill>
        <p:spPr>
          <a:xfrm>
            <a:off x="4474014" y="6663977"/>
            <a:ext cx="685800" cy="161365"/>
          </a:xfrm>
          <a:prstGeom prst="rect">
            <a:avLst/>
          </a:prstGeom>
        </p:spPr>
      </p:pic>
      <p:sp>
        <p:nvSpPr>
          <p:cNvPr id="49" name="Rectangle 48"/>
          <p:cNvSpPr/>
          <p:nvPr/>
        </p:nvSpPr>
        <p:spPr>
          <a:xfrm>
            <a:off x="2095086" y="2115762"/>
            <a:ext cx="867906" cy="808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u="sng" dirty="0" smtClean="0">
                <a:solidFill>
                  <a:schemeClr val="bg1"/>
                </a:solidFill>
                <a:latin typeface="Century Gothic" pitchFamily="34" charset="0"/>
              </a:rPr>
              <a:t>BIRTHDAY </a:t>
            </a:r>
          </a:p>
          <a:p>
            <a:r>
              <a:rPr lang="en-US" sz="800" u="sng" dirty="0" smtClean="0">
                <a:solidFill>
                  <a:schemeClr val="bg1"/>
                </a:solidFill>
                <a:latin typeface="Century Gothic" pitchFamily="34" charset="0"/>
              </a:rPr>
              <a:t>CORPORATE</a:t>
            </a:r>
          </a:p>
          <a:p>
            <a:r>
              <a:rPr lang="en-US" sz="800" u="sng" dirty="0" smtClean="0">
                <a:solidFill>
                  <a:schemeClr val="bg1"/>
                </a:solidFill>
                <a:latin typeface="Century Gothic" pitchFamily="34" charset="0"/>
              </a:rPr>
              <a:t>MILITARY SCHOOL</a:t>
            </a:r>
          </a:p>
          <a:p>
            <a:r>
              <a:rPr lang="en-US" sz="800" u="sng" dirty="0" smtClean="0">
                <a:solidFill>
                  <a:schemeClr val="bg1"/>
                </a:solidFill>
                <a:latin typeface="Century Gothic" pitchFamily="34" charset="0"/>
              </a:rPr>
              <a:t>CHURCH SPONSORED</a:t>
            </a:r>
            <a:endParaRPr lang="en-US" sz="800" u="sng" dirty="0">
              <a:solidFill>
                <a:schemeClr val="bg1"/>
              </a:solidFill>
              <a:latin typeface="Century Gothic" pitchFamily="34" charset="0"/>
            </a:endParaRPr>
          </a:p>
        </p:txBody>
      </p:sp>
      <p:grpSp>
        <p:nvGrpSpPr>
          <p:cNvPr id="10" name="Group 9"/>
          <p:cNvGrpSpPr/>
          <p:nvPr/>
        </p:nvGrpSpPr>
        <p:grpSpPr>
          <a:xfrm>
            <a:off x="3341912" y="2105024"/>
            <a:ext cx="4659088" cy="2883607"/>
            <a:chOff x="3341912" y="2105024"/>
            <a:chExt cx="4659088" cy="2883607"/>
          </a:xfrm>
        </p:grpSpPr>
        <p:pic>
          <p:nvPicPr>
            <p:cNvPr id="11" name="Picture 10" descr="hqdefault.jpg"/>
            <p:cNvPicPr>
              <a:picLocks noChangeAspect="1"/>
            </p:cNvPicPr>
            <p:nvPr/>
          </p:nvPicPr>
          <p:blipFill>
            <a:blip r:embed="rId4" cstate="print"/>
            <a:stretch>
              <a:fillRect/>
            </a:stretch>
          </p:blipFill>
          <p:spPr>
            <a:xfrm>
              <a:off x="3429000" y="2105024"/>
              <a:ext cx="4572000" cy="2638425"/>
            </a:xfrm>
            <a:prstGeom prst="rect">
              <a:avLst/>
            </a:prstGeom>
          </p:spPr>
        </p:pic>
        <p:sp>
          <p:nvSpPr>
            <p:cNvPr id="12" name="TextBox 11"/>
            <p:cNvSpPr txBox="1"/>
            <p:nvPr/>
          </p:nvSpPr>
          <p:spPr>
            <a:xfrm>
              <a:off x="3341912" y="4680854"/>
              <a:ext cx="1152880" cy="307777"/>
            </a:xfrm>
            <a:prstGeom prst="rect">
              <a:avLst/>
            </a:prstGeom>
            <a:noFill/>
          </p:spPr>
          <p:txBody>
            <a:bodyPr wrap="none" rtlCol="0">
              <a:spAutoFit/>
            </a:bodyPr>
            <a:lstStyle/>
            <a:p>
              <a:r>
                <a:rPr lang="en-US" sz="1400" dirty="0" smtClean="0">
                  <a:latin typeface="Century Gothic" pitchFamily="34" charset="0"/>
                </a:rPr>
                <a:t>Our Mission</a:t>
              </a:r>
              <a:endParaRPr lang="en-US" sz="1400" dirty="0">
                <a:latin typeface="Century Gothic" pitchFamily="34" charset="0"/>
              </a:endParaRPr>
            </a:p>
          </p:txBody>
        </p:sp>
        <p:pic>
          <p:nvPicPr>
            <p:cNvPr id="13" name="Picture 12" descr="windows-media-player-play-button-md.png"/>
            <p:cNvPicPr>
              <a:picLocks noChangeAspect="1"/>
            </p:cNvPicPr>
            <p:nvPr/>
          </p:nvPicPr>
          <p:blipFill>
            <a:blip r:embed="rId5" cstate="print">
              <a:lum bright="31000" contrast="-86000"/>
            </a:blip>
            <a:stretch>
              <a:fillRect/>
            </a:stretch>
          </p:blipFill>
          <p:spPr>
            <a:xfrm>
              <a:off x="5638800" y="3200400"/>
              <a:ext cx="406382" cy="406382"/>
            </a:xfrm>
            <a:prstGeom prst="rect">
              <a:avLst/>
            </a:prstGeom>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2973090" y="2393196"/>
            <a:ext cx="4964628" cy="3962400"/>
            <a:chOff x="2973090" y="2362200"/>
            <a:chExt cx="4964628" cy="3962400"/>
          </a:xfrm>
        </p:grpSpPr>
        <p:sp>
          <p:nvSpPr>
            <p:cNvPr id="8" name="Rounded Rectangle 7"/>
            <p:cNvSpPr/>
            <p:nvPr/>
          </p:nvSpPr>
          <p:spPr>
            <a:xfrm>
              <a:off x="6324600" y="3794502"/>
              <a:ext cx="1613118" cy="30867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Military Events</a:t>
              </a:r>
              <a:endParaRPr lang="en-US" sz="1200" b="1" dirty="0">
                <a:solidFill>
                  <a:schemeClr val="bg1"/>
                </a:solidFill>
                <a:latin typeface="Century Gothic" pitchFamily="34" charset="0"/>
              </a:endParaRPr>
            </a:p>
          </p:txBody>
        </p:sp>
        <p:sp>
          <p:nvSpPr>
            <p:cNvPr id="5" name="Rounded Rectangle 4"/>
            <p:cNvSpPr/>
            <p:nvPr/>
          </p:nvSpPr>
          <p:spPr>
            <a:xfrm>
              <a:off x="2985424" y="3799268"/>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Birthday Parties</a:t>
              </a:r>
              <a:endParaRPr lang="en-US" sz="1200" b="1" dirty="0">
                <a:solidFill>
                  <a:schemeClr val="bg1"/>
                </a:solidFill>
                <a:latin typeface="Century Gothic" pitchFamily="34" charset="0"/>
              </a:endParaRPr>
            </a:p>
          </p:txBody>
        </p:sp>
        <p:sp>
          <p:nvSpPr>
            <p:cNvPr id="7" name="Rounded Rectangle 6"/>
            <p:cNvSpPr/>
            <p:nvPr/>
          </p:nvSpPr>
          <p:spPr>
            <a:xfrm>
              <a:off x="4639127" y="38005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Corporate Events</a:t>
              </a:r>
              <a:endParaRPr lang="en-US" sz="1200" b="1" dirty="0">
                <a:solidFill>
                  <a:schemeClr val="bg1"/>
                </a:solidFill>
                <a:latin typeface="Century Gothic" pitchFamily="34" charset="0"/>
              </a:endParaRPr>
            </a:p>
          </p:txBody>
        </p:sp>
        <p:sp>
          <p:nvSpPr>
            <p:cNvPr id="9" name="Rounded Rectangle 8"/>
            <p:cNvSpPr/>
            <p:nvPr/>
          </p:nvSpPr>
          <p:spPr>
            <a:xfrm>
              <a:off x="2973090" y="601628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School Events</a:t>
              </a:r>
              <a:endParaRPr lang="en-US" sz="1200" b="1" dirty="0">
                <a:solidFill>
                  <a:schemeClr val="bg1"/>
                </a:solidFill>
                <a:latin typeface="Century Gothic" pitchFamily="34" charset="0"/>
              </a:endParaRPr>
            </a:p>
          </p:txBody>
        </p:sp>
        <p:sp>
          <p:nvSpPr>
            <p:cNvPr id="10" name="Rounded Rectangle 9"/>
            <p:cNvSpPr/>
            <p:nvPr/>
          </p:nvSpPr>
          <p:spPr>
            <a:xfrm>
              <a:off x="4651163" y="60136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Sponsored Events</a:t>
              </a:r>
              <a:endParaRPr lang="en-US" sz="1200" b="1" dirty="0">
                <a:solidFill>
                  <a:schemeClr val="bg1"/>
                </a:solidFill>
                <a:latin typeface="Century Gothic" pitchFamily="34" charset="0"/>
              </a:endParaRPr>
            </a:p>
          </p:txBody>
        </p:sp>
        <p:pic>
          <p:nvPicPr>
            <p:cNvPr id="11" name="Picture 10" descr="IMG_0706-350x235.jpg"/>
            <p:cNvPicPr>
              <a:picLocks noChangeAspect="1"/>
            </p:cNvPicPr>
            <p:nvPr/>
          </p:nvPicPr>
          <p:blipFill>
            <a:blip r:embed="rId3" cstate="print"/>
            <a:stretch>
              <a:fillRect/>
            </a:stretch>
          </p:blipFill>
          <p:spPr>
            <a:xfrm>
              <a:off x="4739913" y="4628855"/>
              <a:ext cx="1278208" cy="1190326"/>
            </a:xfrm>
            <a:prstGeom prst="rect">
              <a:avLst/>
            </a:prstGeom>
          </p:spPr>
        </p:pic>
        <p:pic>
          <p:nvPicPr>
            <p:cNvPr id="12" name="Picture 11" descr="IMG_0703.jpg"/>
            <p:cNvPicPr>
              <a:picLocks noChangeAspect="1"/>
            </p:cNvPicPr>
            <p:nvPr/>
          </p:nvPicPr>
          <p:blipFill>
            <a:blip r:embed="rId4" cstate="print"/>
            <a:stretch>
              <a:fillRect/>
            </a:stretch>
          </p:blipFill>
          <p:spPr>
            <a:xfrm>
              <a:off x="4728610" y="2379182"/>
              <a:ext cx="1278208" cy="1156190"/>
            </a:xfrm>
            <a:prstGeom prst="rect">
              <a:avLst/>
            </a:prstGeom>
          </p:spPr>
        </p:pic>
        <p:pic>
          <p:nvPicPr>
            <p:cNvPr id="13" name="Picture 12" descr="imagesCAEXBIKV.jpg"/>
            <p:cNvPicPr>
              <a:picLocks noChangeAspect="1"/>
            </p:cNvPicPr>
            <p:nvPr/>
          </p:nvPicPr>
          <p:blipFill>
            <a:blip r:embed="rId5" cstate="print"/>
            <a:stretch>
              <a:fillRect/>
            </a:stretch>
          </p:blipFill>
          <p:spPr>
            <a:xfrm>
              <a:off x="6516408" y="2362200"/>
              <a:ext cx="1267012" cy="1165164"/>
            </a:xfrm>
            <a:prstGeom prst="rect">
              <a:avLst/>
            </a:prstGeom>
          </p:spPr>
        </p:pic>
        <p:pic>
          <p:nvPicPr>
            <p:cNvPr id="14" name="Picture 13" descr="SchoolGroupPartStage.jpg"/>
            <p:cNvPicPr>
              <a:picLocks noChangeAspect="1"/>
            </p:cNvPicPr>
            <p:nvPr/>
          </p:nvPicPr>
          <p:blipFill>
            <a:blip r:embed="rId6" cstate="print"/>
            <a:stretch>
              <a:fillRect/>
            </a:stretch>
          </p:blipFill>
          <p:spPr>
            <a:xfrm>
              <a:off x="3107535" y="4642404"/>
              <a:ext cx="1220473" cy="1146555"/>
            </a:xfrm>
            <a:prstGeom prst="rect">
              <a:avLst/>
            </a:prstGeom>
          </p:spPr>
        </p:pic>
        <p:sp>
          <p:nvSpPr>
            <p:cNvPr id="15" name="Rounded Rectangle 14"/>
            <p:cNvSpPr/>
            <p:nvPr/>
          </p:nvSpPr>
          <p:spPr>
            <a:xfrm>
              <a:off x="6305348" y="5995386"/>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Church Events</a:t>
              </a:r>
              <a:endParaRPr lang="en-US" sz="1200" b="1" dirty="0">
                <a:solidFill>
                  <a:schemeClr val="bg1"/>
                </a:solidFill>
                <a:latin typeface="Century Gothic" pitchFamily="34" charset="0"/>
              </a:endParaRPr>
            </a:p>
          </p:txBody>
        </p:sp>
        <p:pic>
          <p:nvPicPr>
            <p:cNvPr id="16" name="Picture 15" descr="birthday-250x218.png"/>
            <p:cNvPicPr>
              <a:picLocks noChangeAspect="1"/>
            </p:cNvPicPr>
            <p:nvPr/>
          </p:nvPicPr>
          <p:blipFill>
            <a:blip r:embed="rId7" cstate="print"/>
            <a:stretch>
              <a:fillRect/>
            </a:stretch>
          </p:blipFill>
          <p:spPr>
            <a:xfrm>
              <a:off x="3097173" y="2393554"/>
              <a:ext cx="1222634" cy="1175460"/>
            </a:xfrm>
            <a:prstGeom prst="rect">
              <a:avLst/>
            </a:prstGeom>
          </p:spPr>
        </p:pic>
        <p:pic>
          <p:nvPicPr>
            <p:cNvPr id="17" name="Picture 16" descr="20130719_223605.jpg"/>
            <p:cNvPicPr>
              <a:picLocks noChangeAspect="1"/>
            </p:cNvPicPr>
            <p:nvPr/>
          </p:nvPicPr>
          <p:blipFill>
            <a:blip r:embed="rId8" cstate="print"/>
            <a:stretch>
              <a:fillRect/>
            </a:stretch>
          </p:blipFill>
          <p:spPr>
            <a:xfrm>
              <a:off x="6518290" y="4628855"/>
              <a:ext cx="1222634" cy="1156190"/>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2973090" y="2393196"/>
            <a:ext cx="4964628" cy="3962400"/>
            <a:chOff x="2973090" y="2362200"/>
            <a:chExt cx="4964628" cy="3962400"/>
          </a:xfrm>
        </p:grpSpPr>
        <p:sp>
          <p:nvSpPr>
            <p:cNvPr id="32" name="Rounded Rectangle 31"/>
            <p:cNvSpPr/>
            <p:nvPr/>
          </p:nvSpPr>
          <p:spPr>
            <a:xfrm>
              <a:off x="6324600" y="3794502"/>
              <a:ext cx="1613118" cy="30867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Military Events</a:t>
              </a:r>
              <a:endParaRPr lang="en-US" sz="1200" b="1" dirty="0">
                <a:solidFill>
                  <a:schemeClr val="bg1"/>
                </a:solidFill>
                <a:latin typeface="Century Gothic" pitchFamily="34" charset="0"/>
              </a:endParaRPr>
            </a:p>
          </p:txBody>
        </p:sp>
        <p:sp>
          <p:nvSpPr>
            <p:cNvPr id="33" name="Rounded Rectangle 32"/>
            <p:cNvSpPr/>
            <p:nvPr/>
          </p:nvSpPr>
          <p:spPr>
            <a:xfrm>
              <a:off x="2985424" y="3799268"/>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Birthday Parties</a:t>
              </a:r>
              <a:endParaRPr lang="en-US" sz="1200" b="1" dirty="0">
                <a:solidFill>
                  <a:schemeClr val="bg1"/>
                </a:solidFill>
                <a:latin typeface="Century Gothic" pitchFamily="34" charset="0"/>
              </a:endParaRPr>
            </a:p>
          </p:txBody>
        </p:sp>
        <p:sp>
          <p:nvSpPr>
            <p:cNvPr id="34" name="Rounded Rectangle 33"/>
            <p:cNvSpPr/>
            <p:nvPr/>
          </p:nvSpPr>
          <p:spPr>
            <a:xfrm>
              <a:off x="4639127" y="38005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Corporate Events</a:t>
              </a:r>
              <a:endParaRPr lang="en-US" sz="1200" b="1" dirty="0">
                <a:solidFill>
                  <a:schemeClr val="bg1"/>
                </a:solidFill>
                <a:latin typeface="Century Gothic" pitchFamily="34" charset="0"/>
              </a:endParaRPr>
            </a:p>
          </p:txBody>
        </p:sp>
        <p:sp>
          <p:nvSpPr>
            <p:cNvPr id="35" name="Rounded Rectangle 34"/>
            <p:cNvSpPr/>
            <p:nvPr/>
          </p:nvSpPr>
          <p:spPr>
            <a:xfrm>
              <a:off x="2973090" y="601628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School Events</a:t>
              </a:r>
              <a:endParaRPr lang="en-US" sz="1200" b="1" dirty="0">
                <a:solidFill>
                  <a:schemeClr val="bg1"/>
                </a:solidFill>
                <a:latin typeface="Century Gothic" pitchFamily="34" charset="0"/>
              </a:endParaRPr>
            </a:p>
          </p:txBody>
        </p:sp>
        <p:sp>
          <p:nvSpPr>
            <p:cNvPr id="36" name="Rounded Rectangle 35"/>
            <p:cNvSpPr/>
            <p:nvPr/>
          </p:nvSpPr>
          <p:spPr>
            <a:xfrm>
              <a:off x="4651163" y="60136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Sponsored Events</a:t>
              </a:r>
              <a:endParaRPr lang="en-US" sz="1200" b="1" dirty="0">
                <a:solidFill>
                  <a:schemeClr val="bg1"/>
                </a:solidFill>
                <a:latin typeface="Century Gothic" pitchFamily="34" charset="0"/>
              </a:endParaRPr>
            </a:p>
          </p:txBody>
        </p:sp>
        <p:pic>
          <p:nvPicPr>
            <p:cNvPr id="37" name="Picture 36" descr="IMG_0706-350x235.jpg"/>
            <p:cNvPicPr>
              <a:picLocks noChangeAspect="1"/>
            </p:cNvPicPr>
            <p:nvPr/>
          </p:nvPicPr>
          <p:blipFill>
            <a:blip r:embed="rId3" cstate="print"/>
            <a:stretch>
              <a:fillRect/>
            </a:stretch>
          </p:blipFill>
          <p:spPr>
            <a:xfrm>
              <a:off x="4739913" y="4628855"/>
              <a:ext cx="1278208" cy="1190326"/>
            </a:xfrm>
            <a:prstGeom prst="rect">
              <a:avLst/>
            </a:prstGeom>
          </p:spPr>
        </p:pic>
        <p:pic>
          <p:nvPicPr>
            <p:cNvPr id="38" name="Picture 37" descr="IMG_0703.jpg"/>
            <p:cNvPicPr>
              <a:picLocks noChangeAspect="1"/>
            </p:cNvPicPr>
            <p:nvPr/>
          </p:nvPicPr>
          <p:blipFill>
            <a:blip r:embed="rId4" cstate="print"/>
            <a:stretch>
              <a:fillRect/>
            </a:stretch>
          </p:blipFill>
          <p:spPr>
            <a:xfrm>
              <a:off x="4728610" y="2379182"/>
              <a:ext cx="1278208" cy="1156190"/>
            </a:xfrm>
            <a:prstGeom prst="rect">
              <a:avLst/>
            </a:prstGeom>
          </p:spPr>
        </p:pic>
        <p:pic>
          <p:nvPicPr>
            <p:cNvPr id="39" name="Picture 38" descr="imagesCAEXBIKV.jpg"/>
            <p:cNvPicPr>
              <a:picLocks noChangeAspect="1"/>
            </p:cNvPicPr>
            <p:nvPr/>
          </p:nvPicPr>
          <p:blipFill>
            <a:blip r:embed="rId5" cstate="print"/>
            <a:stretch>
              <a:fillRect/>
            </a:stretch>
          </p:blipFill>
          <p:spPr>
            <a:xfrm>
              <a:off x="6516408" y="2362200"/>
              <a:ext cx="1267012" cy="1165164"/>
            </a:xfrm>
            <a:prstGeom prst="rect">
              <a:avLst/>
            </a:prstGeom>
          </p:spPr>
        </p:pic>
        <p:pic>
          <p:nvPicPr>
            <p:cNvPr id="40" name="Picture 39" descr="SchoolGroupPartStage.jpg"/>
            <p:cNvPicPr>
              <a:picLocks noChangeAspect="1"/>
            </p:cNvPicPr>
            <p:nvPr/>
          </p:nvPicPr>
          <p:blipFill>
            <a:blip r:embed="rId6" cstate="print"/>
            <a:stretch>
              <a:fillRect/>
            </a:stretch>
          </p:blipFill>
          <p:spPr>
            <a:xfrm>
              <a:off x="3107535" y="4642404"/>
              <a:ext cx="1220473" cy="1146555"/>
            </a:xfrm>
            <a:prstGeom prst="rect">
              <a:avLst/>
            </a:prstGeom>
          </p:spPr>
        </p:pic>
        <p:sp>
          <p:nvSpPr>
            <p:cNvPr id="41" name="Rounded Rectangle 40"/>
            <p:cNvSpPr/>
            <p:nvPr/>
          </p:nvSpPr>
          <p:spPr>
            <a:xfrm>
              <a:off x="6305348" y="5995386"/>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Church Events</a:t>
              </a:r>
              <a:endParaRPr lang="en-US" sz="1200" b="1" dirty="0">
                <a:solidFill>
                  <a:schemeClr val="bg1"/>
                </a:solidFill>
                <a:latin typeface="Century Gothic" pitchFamily="34" charset="0"/>
              </a:endParaRPr>
            </a:p>
          </p:txBody>
        </p:sp>
        <p:pic>
          <p:nvPicPr>
            <p:cNvPr id="42" name="Picture 41" descr="birthday-250x218.png"/>
            <p:cNvPicPr>
              <a:picLocks noChangeAspect="1"/>
            </p:cNvPicPr>
            <p:nvPr/>
          </p:nvPicPr>
          <p:blipFill>
            <a:blip r:embed="rId7" cstate="print"/>
            <a:stretch>
              <a:fillRect/>
            </a:stretch>
          </p:blipFill>
          <p:spPr>
            <a:xfrm>
              <a:off x="3097173" y="2393554"/>
              <a:ext cx="1222634" cy="1175460"/>
            </a:xfrm>
            <a:prstGeom prst="rect">
              <a:avLst/>
            </a:prstGeom>
          </p:spPr>
        </p:pic>
        <p:pic>
          <p:nvPicPr>
            <p:cNvPr id="43" name="Picture 42" descr="20130719_223605.jpg"/>
            <p:cNvPicPr>
              <a:picLocks noChangeAspect="1"/>
            </p:cNvPicPr>
            <p:nvPr/>
          </p:nvPicPr>
          <p:blipFill>
            <a:blip r:embed="rId8" cstate="print"/>
            <a:stretch>
              <a:fillRect/>
            </a:stretch>
          </p:blipFill>
          <p:spPr>
            <a:xfrm>
              <a:off x="6518290" y="4628855"/>
              <a:ext cx="1222634" cy="1156190"/>
            </a:xfrm>
            <a:prstGeom prst="rect">
              <a:avLst/>
            </a:prstGeom>
          </p:spPr>
        </p:pic>
      </p:grpSp>
      <p:sp>
        <p:nvSpPr>
          <p:cNvPr id="18" name="Rectangle 17"/>
          <p:cNvSpPr/>
          <p:nvPr/>
        </p:nvSpPr>
        <p:spPr>
          <a:xfrm>
            <a:off x="3297386" y="2123714"/>
            <a:ext cx="1326396" cy="8846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PLATOON SERGEANT</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PLATOON LEADER</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COMPANY COMMANDER</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PACKAGE ADD ONS</a:t>
            </a: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3"/>
          <p:cNvGrpSpPr/>
          <p:nvPr/>
        </p:nvGrpSpPr>
        <p:grpSpPr>
          <a:xfrm>
            <a:off x="3276600" y="2667000"/>
            <a:ext cx="4901032" cy="3677640"/>
            <a:chOff x="927318" y="2743200"/>
            <a:chExt cx="6753830" cy="4363440"/>
          </a:xfrm>
        </p:grpSpPr>
        <p:sp>
          <p:nvSpPr>
            <p:cNvPr id="4" name="Rounded Rectangle 3"/>
            <p:cNvSpPr/>
            <p:nvPr/>
          </p:nvSpPr>
          <p:spPr>
            <a:xfrm>
              <a:off x="929898" y="2743200"/>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Sergeant Package ($350)</a:t>
              </a:r>
              <a:endParaRPr lang="en-US" sz="1500" b="1" dirty="0">
                <a:solidFill>
                  <a:schemeClr val="bg1"/>
                </a:solidFill>
                <a:latin typeface="Century Gothic" pitchFamily="34" charset="0"/>
              </a:endParaRPr>
            </a:p>
          </p:txBody>
        </p:sp>
        <p:grpSp>
          <p:nvGrpSpPr>
            <p:cNvPr id="3" name="Group 118"/>
            <p:cNvGrpSpPr/>
            <p:nvPr/>
          </p:nvGrpSpPr>
          <p:grpSpPr>
            <a:xfrm rot="1370389">
              <a:off x="1035961" y="4663011"/>
              <a:ext cx="288337" cy="291973"/>
              <a:chOff x="2889335" y="4473181"/>
              <a:chExt cx="1460329" cy="1416833"/>
            </a:xfrm>
          </p:grpSpPr>
          <p:sp>
            <p:nvSpPr>
              <p:cNvPr id="120" name="Flowchart: Or 119"/>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31" name="Rounded Rectangle 130"/>
            <p:cNvSpPr/>
            <p:nvPr/>
          </p:nvSpPr>
          <p:spPr>
            <a:xfrm>
              <a:off x="927318" y="5266794"/>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Leader Package  ($375)</a:t>
              </a:r>
              <a:endParaRPr lang="en-US" sz="1500" b="1" dirty="0">
                <a:solidFill>
                  <a:schemeClr val="bg1"/>
                </a:solidFill>
                <a:latin typeface="Century Gothic" pitchFamily="34" charset="0"/>
              </a:endParaRPr>
            </a:p>
          </p:txBody>
        </p:sp>
        <p:grpSp>
          <p:nvGrpSpPr>
            <p:cNvPr id="5" name="Group 149"/>
            <p:cNvGrpSpPr/>
            <p:nvPr/>
          </p:nvGrpSpPr>
          <p:grpSpPr>
            <a:xfrm>
              <a:off x="1033382" y="3212028"/>
              <a:ext cx="6576559" cy="1411295"/>
              <a:chOff x="1033382" y="3212028"/>
              <a:chExt cx="6576559" cy="1411295"/>
            </a:xfrm>
          </p:grpSpPr>
          <p:grpSp>
            <p:nvGrpSpPr>
              <p:cNvPr id="7" name="Group 45"/>
              <p:cNvGrpSpPr/>
              <p:nvPr/>
            </p:nvGrpSpPr>
            <p:grpSpPr>
              <a:xfrm rot="1370389">
                <a:off x="1035962" y="3594918"/>
                <a:ext cx="288337" cy="291972"/>
                <a:chOff x="2889335" y="4473181"/>
                <a:chExt cx="1460329" cy="1416833"/>
              </a:xfrm>
            </p:grpSpPr>
            <p:sp>
              <p:nvSpPr>
                <p:cNvPr id="6"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8" name="Group 82"/>
              <p:cNvGrpSpPr/>
              <p:nvPr/>
            </p:nvGrpSpPr>
            <p:grpSpPr>
              <a:xfrm rot="1370389">
                <a:off x="1035962" y="3244914"/>
                <a:ext cx="288337" cy="291972"/>
                <a:chOff x="2889335" y="4473181"/>
                <a:chExt cx="1460329" cy="1416833"/>
              </a:xfrm>
            </p:grpSpPr>
            <p:sp>
              <p:nvSpPr>
                <p:cNvPr id="84" name="Flowchart: Or 8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9" name="Group 94"/>
              <p:cNvGrpSpPr/>
              <p:nvPr/>
            </p:nvGrpSpPr>
            <p:grpSpPr>
              <a:xfrm rot="1370389">
                <a:off x="1035962" y="3960419"/>
                <a:ext cx="288337" cy="291972"/>
                <a:chOff x="2889335" y="4473181"/>
                <a:chExt cx="1460329" cy="1416833"/>
              </a:xfrm>
            </p:grpSpPr>
            <p:sp>
              <p:nvSpPr>
                <p:cNvPr id="96" name="Flowchart: Or 9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0" name="Group 132"/>
              <p:cNvGrpSpPr/>
              <p:nvPr/>
            </p:nvGrpSpPr>
            <p:grpSpPr>
              <a:xfrm rot="1370389">
                <a:off x="1033382" y="4311696"/>
                <a:ext cx="288337" cy="291972"/>
                <a:chOff x="2889335" y="4473181"/>
                <a:chExt cx="1460329" cy="1416833"/>
              </a:xfrm>
            </p:grpSpPr>
            <p:sp>
              <p:nvSpPr>
                <p:cNvPr id="134" name="Flowchart: Or 13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5" name="Straight Connector 13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45" name="TextBox 144"/>
              <p:cNvSpPr txBox="1"/>
              <p:nvPr/>
            </p:nvSpPr>
            <p:spPr>
              <a:xfrm>
                <a:off x="1300578" y="3212028"/>
                <a:ext cx="6309363"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46" name="TextBox 145"/>
              <p:cNvSpPr txBox="1"/>
              <p:nvPr/>
            </p:nvSpPr>
            <p:spPr>
              <a:xfrm>
                <a:off x="1328994" y="3596898"/>
                <a:ext cx="2587188" cy="365171"/>
              </a:xfrm>
              <a:prstGeom prst="rect">
                <a:avLst/>
              </a:prstGeom>
              <a:noFill/>
            </p:spPr>
            <p:txBody>
              <a:bodyPr wrap="none" rtlCol="0">
                <a:spAutoFit/>
              </a:bodyPr>
              <a:lstStyle/>
              <a:p>
                <a:r>
                  <a:rPr lang="en-US" sz="1400" dirty="0" smtClean="0"/>
                  <a:t>10 x Party Invitations</a:t>
                </a:r>
                <a:endParaRPr lang="en-US" sz="1400" dirty="0"/>
              </a:p>
            </p:txBody>
          </p:sp>
          <p:sp>
            <p:nvSpPr>
              <p:cNvPr id="147" name="TextBox 146"/>
              <p:cNvSpPr txBox="1"/>
              <p:nvPr/>
            </p:nvSpPr>
            <p:spPr>
              <a:xfrm>
                <a:off x="1326414" y="3935275"/>
                <a:ext cx="2074698" cy="365171"/>
              </a:xfrm>
              <a:prstGeom prst="rect">
                <a:avLst/>
              </a:prstGeom>
              <a:noFill/>
            </p:spPr>
            <p:txBody>
              <a:bodyPr wrap="none" rtlCol="0">
                <a:spAutoFit/>
              </a:bodyPr>
              <a:lstStyle/>
              <a:p>
                <a:r>
                  <a:rPr lang="en-US" sz="1400" dirty="0" smtClean="0"/>
                  <a:t>10 x Goody Bags</a:t>
                </a:r>
                <a:endParaRPr lang="en-US" sz="1400" dirty="0"/>
              </a:p>
            </p:txBody>
          </p:sp>
          <p:sp>
            <p:nvSpPr>
              <p:cNvPr id="148" name="TextBox 147"/>
              <p:cNvSpPr txBox="1"/>
              <p:nvPr/>
            </p:nvSpPr>
            <p:spPr>
              <a:xfrm>
                <a:off x="1339332" y="4258152"/>
                <a:ext cx="6223212" cy="365171"/>
              </a:xfrm>
              <a:prstGeom prst="rect">
                <a:avLst/>
              </a:prstGeom>
              <a:noFill/>
            </p:spPr>
            <p:txBody>
              <a:bodyPr wrap="none" rtlCol="0">
                <a:spAutoFit/>
              </a:bodyPr>
              <a:lstStyle/>
              <a:p>
                <a:r>
                  <a:rPr lang="en-US" sz="1400" dirty="0" smtClean="0"/>
                  <a:t>Birthday Celebrant gets choice of Patrol Cap or T-Shirt</a:t>
                </a:r>
                <a:endParaRPr lang="en-US" sz="1400" dirty="0"/>
              </a:p>
            </p:txBody>
          </p:sp>
        </p:grpSp>
        <p:sp>
          <p:nvSpPr>
            <p:cNvPr id="149" name="TextBox 148"/>
            <p:cNvSpPr txBox="1"/>
            <p:nvPr/>
          </p:nvSpPr>
          <p:spPr>
            <a:xfrm>
              <a:off x="1321253" y="4627524"/>
              <a:ext cx="3079797" cy="365171"/>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grpSp>
          <p:nvGrpSpPr>
            <p:cNvPr id="11" name="Group 150"/>
            <p:cNvGrpSpPr/>
            <p:nvPr/>
          </p:nvGrpSpPr>
          <p:grpSpPr>
            <a:xfrm>
              <a:off x="1042736" y="5715000"/>
              <a:ext cx="6638412" cy="1391640"/>
              <a:chOff x="1033382" y="3212028"/>
              <a:chExt cx="6638412" cy="1391640"/>
            </a:xfrm>
          </p:grpSpPr>
          <p:grpSp>
            <p:nvGrpSpPr>
              <p:cNvPr id="12" name="Group 45"/>
              <p:cNvGrpSpPr/>
              <p:nvPr/>
            </p:nvGrpSpPr>
            <p:grpSpPr>
              <a:xfrm rot="1370389">
                <a:off x="1035962" y="3594918"/>
                <a:ext cx="288337" cy="291972"/>
                <a:chOff x="2889335" y="4473181"/>
                <a:chExt cx="1460329" cy="1416833"/>
              </a:xfrm>
            </p:grpSpPr>
            <p:sp>
              <p:nvSpPr>
                <p:cNvPr id="193"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4" name="Straight Connector 19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3" name="Group 82"/>
              <p:cNvGrpSpPr/>
              <p:nvPr/>
            </p:nvGrpSpPr>
            <p:grpSpPr>
              <a:xfrm rot="1370389">
                <a:off x="1035962" y="3244914"/>
                <a:ext cx="288337" cy="291972"/>
                <a:chOff x="2889335" y="4473181"/>
                <a:chExt cx="1460329" cy="1416833"/>
              </a:xfrm>
            </p:grpSpPr>
            <p:sp>
              <p:nvSpPr>
                <p:cNvPr id="182" name="Flowchart: Or 181"/>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3" name="Straight Connector 182"/>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5" name="Group 94"/>
              <p:cNvGrpSpPr/>
              <p:nvPr/>
            </p:nvGrpSpPr>
            <p:grpSpPr>
              <a:xfrm rot="1370389">
                <a:off x="1035962" y="3960419"/>
                <a:ext cx="288337" cy="291972"/>
                <a:chOff x="2889335" y="4473181"/>
                <a:chExt cx="1460329" cy="1416833"/>
              </a:xfrm>
            </p:grpSpPr>
            <p:sp>
              <p:nvSpPr>
                <p:cNvPr id="171" name="Flowchart: Or 170"/>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2" name="Straight Connector 171"/>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6" name="Group 132"/>
              <p:cNvGrpSpPr/>
              <p:nvPr/>
            </p:nvGrpSpPr>
            <p:grpSpPr>
              <a:xfrm rot="1370389">
                <a:off x="1033382" y="4311696"/>
                <a:ext cx="288337" cy="291972"/>
                <a:chOff x="2889335" y="4473181"/>
                <a:chExt cx="1460329" cy="1416833"/>
              </a:xfrm>
            </p:grpSpPr>
            <p:sp>
              <p:nvSpPr>
                <p:cNvPr id="160" name="Flowchart: Or 159"/>
                <p:cNvSpPr/>
                <p:nvPr/>
              </p:nvSpPr>
              <p:spPr>
                <a:xfrm>
                  <a:off x="2913524" y="4609347"/>
                  <a:ext cx="1211206"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Straight Connector 16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56" name="TextBox 155"/>
              <p:cNvSpPr txBox="1"/>
              <p:nvPr/>
            </p:nvSpPr>
            <p:spPr>
              <a:xfrm>
                <a:off x="1300578" y="3212028"/>
                <a:ext cx="6371216"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57" name="TextBox 156"/>
              <p:cNvSpPr txBox="1"/>
              <p:nvPr/>
            </p:nvSpPr>
            <p:spPr>
              <a:xfrm>
                <a:off x="1328994" y="3596898"/>
                <a:ext cx="4785149" cy="365171"/>
              </a:xfrm>
              <a:prstGeom prst="rect">
                <a:avLst/>
              </a:prstGeom>
              <a:noFill/>
            </p:spPr>
            <p:txBody>
              <a:bodyPr wrap="none" rtlCol="0">
                <a:spAutoFit/>
              </a:bodyPr>
              <a:lstStyle/>
              <a:p>
                <a:r>
                  <a:rPr lang="en-US" sz="1400" dirty="0" smtClean="0"/>
                  <a:t>10 x Party Invitations &amp; 10 x Goody Bags</a:t>
                </a:r>
                <a:endParaRPr lang="en-US" sz="1400" dirty="0"/>
              </a:p>
            </p:txBody>
          </p:sp>
          <p:sp>
            <p:nvSpPr>
              <p:cNvPr id="158" name="TextBox 157"/>
              <p:cNvSpPr txBox="1"/>
              <p:nvPr/>
            </p:nvSpPr>
            <p:spPr>
              <a:xfrm>
                <a:off x="1326414" y="3935274"/>
                <a:ext cx="5317520" cy="365171"/>
              </a:xfrm>
              <a:prstGeom prst="rect">
                <a:avLst/>
              </a:prstGeom>
              <a:noFill/>
            </p:spPr>
            <p:txBody>
              <a:bodyPr wrap="none" rtlCol="0">
                <a:spAutoFit/>
              </a:bodyPr>
              <a:lstStyle/>
              <a:p>
                <a:r>
                  <a:rPr lang="en-US" sz="1400" dirty="0" smtClean="0"/>
                  <a:t>1 x Tag-</a:t>
                </a:r>
                <a:r>
                  <a:rPr lang="en-US" sz="1400" dirty="0" err="1" smtClean="0"/>
                  <a:t>tical</a:t>
                </a:r>
                <a:r>
                  <a:rPr lang="en-US" sz="1400" dirty="0" smtClean="0"/>
                  <a:t> Laser Tag Themed Birthday Cake</a:t>
                </a:r>
                <a:endParaRPr lang="en-US" sz="1400" dirty="0"/>
              </a:p>
            </p:txBody>
          </p:sp>
        </p:grpSp>
      </p:grpSp>
      <p:sp>
        <p:nvSpPr>
          <p:cNvPr id="206" name="TextBox 205"/>
          <p:cNvSpPr txBox="1"/>
          <p:nvPr/>
        </p:nvSpPr>
        <p:spPr>
          <a:xfrm>
            <a:off x="3573005" y="6110988"/>
            <a:ext cx="4515980" cy="738664"/>
          </a:xfrm>
          <a:prstGeom prst="rect">
            <a:avLst/>
          </a:prstGeom>
          <a:noFill/>
        </p:spPr>
        <p:txBody>
          <a:bodyPr wrap="none" rtlCol="0">
            <a:spAutoFit/>
          </a:bodyPr>
          <a:lstStyle/>
          <a:p>
            <a:r>
              <a:rPr lang="en-US" sz="1400" dirty="0" smtClean="0"/>
              <a:t>Birthday Celebrant gets choice of Patrol Cap or T-Shirt</a:t>
            </a:r>
          </a:p>
          <a:p>
            <a:endParaRPr lang="en-US" sz="1400" dirty="0" smtClean="0"/>
          </a:p>
          <a:p>
            <a:endParaRPr lang="en-US" sz="1400" dirty="0"/>
          </a:p>
        </p:txBody>
      </p:sp>
      <p:sp>
        <p:nvSpPr>
          <p:cNvPr id="133" name="TextBox 132"/>
          <p:cNvSpPr txBox="1"/>
          <p:nvPr/>
        </p:nvSpPr>
        <p:spPr>
          <a:xfrm>
            <a:off x="3571875" y="6372225"/>
            <a:ext cx="2234907" cy="307777"/>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3"/>
          <p:cNvGrpSpPr/>
          <p:nvPr/>
        </p:nvGrpSpPr>
        <p:grpSpPr>
          <a:xfrm>
            <a:off x="3276600" y="2667000"/>
            <a:ext cx="4901032" cy="3677640"/>
            <a:chOff x="927318" y="2743200"/>
            <a:chExt cx="6753830" cy="4363440"/>
          </a:xfrm>
        </p:grpSpPr>
        <p:sp>
          <p:nvSpPr>
            <p:cNvPr id="4" name="Rounded Rectangle 3"/>
            <p:cNvSpPr/>
            <p:nvPr/>
          </p:nvSpPr>
          <p:spPr>
            <a:xfrm>
              <a:off x="929898" y="2743200"/>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Sergeant Package ($350)</a:t>
              </a:r>
              <a:endParaRPr lang="en-US" sz="1500" b="1" dirty="0">
                <a:solidFill>
                  <a:schemeClr val="bg1"/>
                </a:solidFill>
                <a:latin typeface="Century Gothic" pitchFamily="34" charset="0"/>
              </a:endParaRPr>
            </a:p>
          </p:txBody>
        </p:sp>
        <p:grpSp>
          <p:nvGrpSpPr>
            <p:cNvPr id="3" name="Group 118"/>
            <p:cNvGrpSpPr/>
            <p:nvPr/>
          </p:nvGrpSpPr>
          <p:grpSpPr>
            <a:xfrm rot="1370389">
              <a:off x="1035962" y="4663008"/>
              <a:ext cx="288337" cy="291972"/>
              <a:chOff x="2889335" y="4473181"/>
              <a:chExt cx="1460329" cy="1416833"/>
            </a:xfrm>
          </p:grpSpPr>
          <p:sp>
            <p:nvSpPr>
              <p:cNvPr id="120" name="Flowchart: Or 119"/>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31" name="Rounded Rectangle 130"/>
            <p:cNvSpPr/>
            <p:nvPr/>
          </p:nvSpPr>
          <p:spPr>
            <a:xfrm>
              <a:off x="927318" y="5266794"/>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Leader Package  ($375)</a:t>
              </a:r>
              <a:endParaRPr lang="en-US" sz="1500" b="1" dirty="0">
                <a:solidFill>
                  <a:schemeClr val="bg1"/>
                </a:solidFill>
                <a:latin typeface="Century Gothic" pitchFamily="34" charset="0"/>
              </a:endParaRPr>
            </a:p>
          </p:txBody>
        </p:sp>
        <p:grpSp>
          <p:nvGrpSpPr>
            <p:cNvPr id="5" name="Group 149"/>
            <p:cNvGrpSpPr/>
            <p:nvPr/>
          </p:nvGrpSpPr>
          <p:grpSpPr>
            <a:xfrm>
              <a:off x="1033382" y="3212028"/>
              <a:ext cx="6529162" cy="1411295"/>
              <a:chOff x="1033382" y="3212028"/>
              <a:chExt cx="6529162" cy="1411295"/>
            </a:xfrm>
          </p:grpSpPr>
          <p:grpSp>
            <p:nvGrpSpPr>
              <p:cNvPr id="7" name="Group 45"/>
              <p:cNvGrpSpPr/>
              <p:nvPr/>
            </p:nvGrpSpPr>
            <p:grpSpPr>
              <a:xfrm rot="1370389">
                <a:off x="1035962" y="3594918"/>
                <a:ext cx="288337" cy="291972"/>
                <a:chOff x="2889335" y="4473181"/>
                <a:chExt cx="1460329" cy="1416833"/>
              </a:xfrm>
            </p:grpSpPr>
            <p:sp>
              <p:nvSpPr>
                <p:cNvPr id="6"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8" name="Group 82"/>
              <p:cNvGrpSpPr/>
              <p:nvPr/>
            </p:nvGrpSpPr>
            <p:grpSpPr>
              <a:xfrm rot="1370389">
                <a:off x="1035962" y="3244914"/>
                <a:ext cx="288337" cy="291972"/>
                <a:chOff x="2889335" y="4473181"/>
                <a:chExt cx="1460329" cy="1416833"/>
              </a:xfrm>
            </p:grpSpPr>
            <p:sp>
              <p:nvSpPr>
                <p:cNvPr id="84" name="Flowchart: Or 8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9" name="Group 94"/>
              <p:cNvGrpSpPr/>
              <p:nvPr/>
            </p:nvGrpSpPr>
            <p:grpSpPr>
              <a:xfrm rot="1370389">
                <a:off x="1035962" y="3960419"/>
                <a:ext cx="288337" cy="291972"/>
                <a:chOff x="2889335" y="4473181"/>
                <a:chExt cx="1460329" cy="1416833"/>
              </a:xfrm>
            </p:grpSpPr>
            <p:sp>
              <p:nvSpPr>
                <p:cNvPr id="96" name="Flowchart: Or 9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0" name="Group 132"/>
              <p:cNvGrpSpPr/>
              <p:nvPr/>
            </p:nvGrpSpPr>
            <p:grpSpPr>
              <a:xfrm rot="1370389">
                <a:off x="1033382" y="4311696"/>
                <a:ext cx="288337" cy="291972"/>
                <a:chOff x="2889335" y="4473181"/>
                <a:chExt cx="1460329" cy="1416833"/>
              </a:xfrm>
            </p:grpSpPr>
            <p:sp>
              <p:nvSpPr>
                <p:cNvPr id="134" name="Flowchart: Or 13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5" name="Straight Connector 13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45" name="TextBox 144"/>
              <p:cNvSpPr txBox="1"/>
              <p:nvPr/>
            </p:nvSpPr>
            <p:spPr>
              <a:xfrm>
                <a:off x="1300578" y="3212028"/>
                <a:ext cx="4486934" cy="365171"/>
              </a:xfrm>
              <a:prstGeom prst="rect">
                <a:avLst/>
              </a:prstGeom>
              <a:noFill/>
            </p:spPr>
            <p:txBody>
              <a:bodyPr wrap="none" rtlCol="0">
                <a:spAutoFit/>
              </a:bodyPr>
              <a:lstStyle/>
              <a:p>
                <a:r>
                  <a:rPr lang="en-US" sz="1400" dirty="0" smtClean="0"/>
                  <a:t>2 Hours  Free Play (w/Field Marshall)</a:t>
                </a:r>
                <a:endParaRPr lang="en-US" sz="1400" dirty="0"/>
              </a:p>
            </p:txBody>
          </p:sp>
          <p:sp>
            <p:nvSpPr>
              <p:cNvPr id="146" name="TextBox 145"/>
              <p:cNvSpPr txBox="1"/>
              <p:nvPr/>
            </p:nvSpPr>
            <p:spPr>
              <a:xfrm>
                <a:off x="1328994" y="3596898"/>
                <a:ext cx="2587188" cy="365171"/>
              </a:xfrm>
              <a:prstGeom prst="rect">
                <a:avLst/>
              </a:prstGeom>
              <a:noFill/>
            </p:spPr>
            <p:txBody>
              <a:bodyPr wrap="none" rtlCol="0">
                <a:spAutoFit/>
              </a:bodyPr>
              <a:lstStyle/>
              <a:p>
                <a:r>
                  <a:rPr lang="en-US" sz="1400" dirty="0" smtClean="0"/>
                  <a:t>10 x Party Invitations</a:t>
                </a:r>
                <a:endParaRPr lang="en-US" sz="1400" dirty="0"/>
              </a:p>
            </p:txBody>
          </p:sp>
          <p:sp>
            <p:nvSpPr>
              <p:cNvPr id="147" name="TextBox 146"/>
              <p:cNvSpPr txBox="1"/>
              <p:nvPr/>
            </p:nvSpPr>
            <p:spPr>
              <a:xfrm>
                <a:off x="1326414" y="3935275"/>
                <a:ext cx="2074698" cy="365171"/>
              </a:xfrm>
              <a:prstGeom prst="rect">
                <a:avLst/>
              </a:prstGeom>
              <a:noFill/>
            </p:spPr>
            <p:txBody>
              <a:bodyPr wrap="none" rtlCol="0">
                <a:spAutoFit/>
              </a:bodyPr>
              <a:lstStyle/>
              <a:p>
                <a:r>
                  <a:rPr lang="en-US" sz="1400" dirty="0" smtClean="0"/>
                  <a:t>10 x Goody Bags</a:t>
                </a:r>
                <a:endParaRPr lang="en-US" sz="1400" dirty="0"/>
              </a:p>
            </p:txBody>
          </p:sp>
          <p:sp>
            <p:nvSpPr>
              <p:cNvPr id="148" name="TextBox 147"/>
              <p:cNvSpPr txBox="1"/>
              <p:nvPr/>
            </p:nvSpPr>
            <p:spPr>
              <a:xfrm>
                <a:off x="1339332" y="4258152"/>
                <a:ext cx="6223212" cy="365171"/>
              </a:xfrm>
              <a:prstGeom prst="rect">
                <a:avLst/>
              </a:prstGeom>
              <a:noFill/>
            </p:spPr>
            <p:txBody>
              <a:bodyPr wrap="none" rtlCol="0">
                <a:spAutoFit/>
              </a:bodyPr>
              <a:lstStyle/>
              <a:p>
                <a:r>
                  <a:rPr lang="en-US" sz="1400" dirty="0" smtClean="0"/>
                  <a:t>Birthday Celebrant gets choice of Patrol Cap or T-Shirt</a:t>
                </a:r>
                <a:endParaRPr lang="en-US" sz="1400" dirty="0"/>
              </a:p>
            </p:txBody>
          </p:sp>
        </p:grpSp>
        <p:sp>
          <p:nvSpPr>
            <p:cNvPr id="149" name="TextBox 148"/>
            <p:cNvSpPr txBox="1"/>
            <p:nvPr/>
          </p:nvSpPr>
          <p:spPr>
            <a:xfrm>
              <a:off x="1321253" y="4627524"/>
              <a:ext cx="3079797" cy="365171"/>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grpSp>
          <p:nvGrpSpPr>
            <p:cNvPr id="11" name="Group 150"/>
            <p:cNvGrpSpPr/>
            <p:nvPr/>
          </p:nvGrpSpPr>
          <p:grpSpPr>
            <a:xfrm>
              <a:off x="1042736" y="5715000"/>
              <a:ext cx="6638412" cy="1391640"/>
              <a:chOff x="1033382" y="3212028"/>
              <a:chExt cx="6638412" cy="1391640"/>
            </a:xfrm>
          </p:grpSpPr>
          <p:grpSp>
            <p:nvGrpSpPr>
              <p:cNvPr id="12" name="Group 45"/>
              <p:cNvGrpSpPr/>
              <p:nvPr/>
            </p:nvGrpSpPr>
            <p:grpSpPr>
              <a:xfrm rot="1370389">
                <a:off x="1035962" y="3594918"/>
                <a:ext cx="288337" cy="291972"/>
                <a:chOff x="2889335" y="4473181"/>
                <a:chExt cx="1460329" cy="1416833"/>
              </a:xfrm>
            </p:grpSpPr>
            <p:sp>
              <p:nvSpPr>
                <p:cNvPr id="193"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4" name="Straight Connector 19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3" name="Group 82"/>
              <p:cNvGrpSpPr/>
              <p:nvPr/>
            </p:nvGrpSpPr>
            <p:grpSpPr>
              <a:xfrm rot="1370389">
                <a:off x="1035962" y="3244914"/>
                <a:ext cx="288337" cy="291972"/>
                <a:chOff x="2889335" y="4473181"/>
                <a:chExt cx="1460329" cy="1416833"/>
              </a:xfrm>
            </p:grpSpPr>
            <p:sp>
              <p:nvSpPr>
                <p:cNvPr id="182" name="Flowchart: Or 181"/>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3" name="Straight Connector 182"/>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5" name="Group 94"/>
              <p:cNvGrpSpPr/>
              <p:nvPr/>
            </p:nvGrpSpPr>
            <p:grpSpPr>
              <a:xfrm rot="1370389">
                <a:off x="1035962" y="3960419"/>
                <a:ext cx="288337" cy="291972"/>
                <a:chOff x="2889335" y="4473181"/>
                <a:chExt cx="1460329" cy="1416833"/>
              </a:xfrm>
            </p:grpSpPr>
            <p:sp>
              <p:nvSpPr>
                <p:cNvPr id="171" name="Flowchart: Or 170"/>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2" name="Straight Connector 171"/>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6" name="Group 132"/>
              <p:cNvGrpSpPr/>
              <p:nvPr/>
            </p:nvGrpSpPr>
            <p:grpSpPr>
              <a:xfrm rot="1370389">
                <a:off x="1033382" y="4311696"/>
                <a:ext cx="288337" cy="291972"/>
                <a:chOff x="2889335" y="4473181"/>
                <a:chExt cx="1460329" cy="1416833"/>
              </a:xfrm>
            </p:grpSpPr>
            <p:sp>
              <p:nvSpPr>
                <p:cNvPr id="160" name="Flowchart: Or 159"/>
                <p:cNvSpPr/>
                <p:nvPr/>
              </p:nvSpPr>
              <p:spPr>
                <a:xfrm>
                  <a:off x="2913524" y="4609347"/>
                  <a:ext cx="1211206"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Straight Connector 16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56" name="TextBox 155"/>
              <p:cNvSpPr txBox="1"/>
              <p:nvPr/>
            </p:nvSpPr>
            <p:spPr>
              <a:xfrm>
                <a:off x="1300578" y="3212028"/>
                <a:ext cx="6371216"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57" name="TextBox 156"/>
              <p:cNvSpPr txBox="1"/>
              <p:nvPr/>
            </p:nvSpPr>
            <p:spPr>
              <a:xfrm>
                <a:off x="1328994" y="3596898"/>
                <a:ext cx="4785149" cy="365171"/>
              </a:xfrm>
              <a:prstGeom prst="rect">
                <a:avLst/>
              </a:prstGeom>
              <a:noFill/>
            </p:spPr>
            <p:txBody>
              <a:bodyPr wrap="none" rtlCol="0">
                <a:spAutoFit/>
              </a:bodyPr>
              <a:lstStyle/>
              <a:p>
                <a:r>
                  <a:rPr lang="en-US" sz="1400" dirty="0" smtClean="0"/>
                  <a:t>10 x Party Invitations &amp; 10 x Goody Bags</a:t>
                </a:r>
                <a:endParaRPr lang="en-US" sz="1400" dirty="0"/>
              </a:p>
            </p:txBody>
          </p:sp>
          <p:sp>
            <p:nvSpPr>
              <p:cNvPr id="158" name="TextBox 157"/>
              <p:cNvSpPr txBox="1"/>
              <p:nvPr/>
            </p:nvSpPr>
            <p:spPr>
              <a:xfrm>
                <a:off x="1326414" y="3935274"/>
                <a:ext cx="5317520" cy="365171"/>
              </a:xfrm>
              <a:prstGeom prst="rect">
                <a:avLst/>
              </a:prstGeom>
              <a:noFill/>
            </p:spPr>
            <p:txBody>
              <a:bodyPr wrap="none" rtlCol="0">
                <a:spAutoFit/>
              </a:bodyPr>
              <a:lstStyle/>
              <a:p>
                <a:r>
                  <a:rPr lang="en-US" sz="1400" dirty="0" smtClean="0"/>
                  <a:t>1 x Tag-</a:t>
                </a:r>
                <a:r>
                  <a:rPr lang="en-US" sz="1400" dirty="0" err="1" smtClean="0"/>
                  <a:t>tical</a:t>
                </a:r>
                <a:r>
                  <a:rPr lang="en-US" sz="1400" dirty="0" smtClean="0"/>
                  <a:t> Laser Tag Themed Birthday Cake</a:t>
                </a:r>
                <a:endParaRPr lang="en-US" sz="1400" dirty="0"/>
              </a:p>
            </p:txBody>
          </p:sp>
        </p:grpSp>
      </p:grpSp>
      <p:sp>
        <p:nvSpPr>
          <p:cNvPr id="206" name="TextBox 205"/>
          <p:cNvSpPr txBox="1"/>
          <p:nvPr/>
        </p:nvSpPr>
        <p:spPr>
          <a:xfrm>
            <a:off x="3573005" y="6110988"/>
            <a:ext cx="4515980" cy="307777"/>
          </a:xfrm>
          <a:prstGeom prst="rect">
            <a:avLst/>
          </a:prstGeom>
          <a:noFill/>
        </p:spPr>
        <p:txBody>
          <a:bodyPr wrap="none" rtlCol="0">
            <a:spAutoFit/>
          </a:bodyPr>
          <a:lstStyle/>
          <a:p>
            <a:r>
              <a:rPr lang="en-US" sz="1400" dirty="0" smtClean="0"/>
              <a:t>Birthday Celebrant gets choice of Patrol Cap or T-Shirt</a:t>
            </a:r>
            <a:endParaRPr lang="en-US" sz="1400" dirty="0"/>
          </a:p>
        </p:txBody>
      </p:sp>
      <p:sp>
        <p:nvSpPr>
          <p:cNvPr id="132" name="Rectangle 131"/>
          <p:cNvSpPr/>
          <p:nvPr/>
        </p:nvSpPr>
        <p:spPr>
          <a:xfrm>
            <a:off x="3207434" y="2129311"/>
            <a:ext cx="1326396" cy="8846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b="1" u="sng" dirty="0" smtClean="0">
                <a:solidFill>
                  <a:schemeClr val="bg1"/>
                </a:solidFill>
                <a:latin typeface="Century Gothic" pitchFamily="34" charset="0"/>
              </a:rPr>
              <a:t>PLATOON SERGEANT</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PLATOON LEADER</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COMPANY COMMANDER</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PACKAGE ADD ONS</a:t>
            </a: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914400" y="2085975"/>
            <a:ext cx="71628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p:cNvSpPr txBox="1"/>
          <p:nvPr/>
        </p:nvSpPr>
        <p:spPr>
          <a:xfrm>
            <a:off x="1075645" y="3200400"/>
            <a:ext cx="1802096" cy="230832"/>
          </a:xfrm>
          <a:prstGeom prst="rect">
            <a:avLst/>
          </a:prstGeom>
          <a:noFill/>
        </p:spPr>
        <p:txBody>
          <a:bodyPr wrap="none" rtlCol="0">
            <a:spAutoFit/>
          </a:bodyPr>
          <a:lstStyle/>
          <a:p>
            <a:r>
              <a:rPr lang="en-US" sz="900" u="sng" dirty="0" err="1" smtClean="0">
                <a:latin typeface="Century Gothic" pitchFamily="34" charset="0"/>
              </a:rPr>
              <a:t>Adtl</a:t>
            </a:r>
            <a:r>
              <a:rPr lang="en-US" sz="900" u="sng" dirty="0" smtClean="0">
                <a:latin typeface="Century Gothic" pitchFamily="34" charset="0"/>
              </a:rPr>
              <a:t>  Mod Tag T -Shirts $15 ea</a:t>
            </a:r>
            <a:endParaRPr lang="en-US" sz="900" u="sng" dirty="0">
              <a:latin typeface="Century Gothic" pitchFamily="34" charset="0"/>
            </a:endParaRPr>
          </a:p>
        </p:txBody>
      </p:sp>
      <p:sp>
        <p:nvSpPr>
          <p:cNvPr id="46" name="TextBox 45"/>
          <p:cNvSpPr txBox="1"/>
          <p:nvPr/>
        </p:nvSpPr>
        <p:spPr>
          <a:xfrm>
            <a:off x="5107264" y="4114800"/>
            <a:ext cx="1037463" cy="230832"/>
          </a:xfrm>
          <a:prstGeom prst="rect">
            <a:avLst/>
          </a:prstGeom>
          <a:noFill/>
        </p:spPr>
        <p:txBody>
          <a:bodyPr wrap="none" rtlCol="0">
            <a:spAutoFit/>
          </a:bodyPr>
          <a:lstStyle/>
          <a:p>
            <a:r>
              <a:rPr lang="en-US" sz="900" u="sng" dirty="0" smtClean="0">
                <a:latin typeface="Century Gothic" pitchFamily="34" charset="0"/>
              </a:rPr>
              <a:t>Chairs $1.50 ea</a:t>
            </a:r>
            <a:endParaRPr lang="en-US" sz="900" u="sng" dirty="0">
              <a:latin typeface="Century Gothic" pitchFamily="34" charset="0"/>
            </a:endParaRPr>
          </a:p>
        </p:txBody>
      </p:sp>
      <p:sp>
        <p:nvSpPr>
          <p:cNvPr id="47" name="TextBox 46"/>
          <p:cNvSpPr txBox="1"/>
          <p:nvPr/>
        </p:nvSpPr>
        <p:spPr>
          <a:xfrm>
            <a:off x="6420997" y="4114800"/>
            <a:ext cx="1702710" cy="230832"/>
          </a:xfrm>
          <a:prstGeom prst="rect">
            <a:avLst/>
          </a:prstGeom>
          <a:noFill/>
        </p:spPr>
        <p:txBody>
          <a:bodyPr wrap="none" rtlCol="0">
            <a:spAutoFit/>
          </a:bodyPr>
          <a:lstStyle/>
          <a:p>
            <a:r>
              <a:rPr lang="en-US" sz="900" u="sng" dirty="0" smtClean="0">
                <a:latin typeface="Century Gothic" pitchFamily="34" charset="0"/>
              </a:rPr>
              <a:t>Concessions Starting at $60</a:t>
            </a:r>
            <a:endParaRPr lang="en-US" sz="900" u="sng" dirty="0">
              <a:latin typeface="Century Gothic" pitchFamily="34" charset="0"/>
            </a:endParaRPr>
          </a:p>
        </p:txBody>
      </p:sp>
      <p:sp>
        <p:nvSpPr>
          <p:cNvPr id="48" name="TextBox 47"/>
          <p:cNvSpPr txBox="1"/>
          <p:nvPr/>
        </p:nvSpPr>
        <p:spPr>
          <a:xfrm>
            <a:off x="2969974" y="5167429"/>
            <a:ext cx="1749197" cy="230832"/>
          </a:xfrm>
          <a:prstGeom prst="rect">
            <a:avLst/>
          </a:prstGeom>
          <a:noFill/>
        </p:spPr>
        <p:txBody>
          <a:bodyPr wrap="none" rtlCol="0">
            <a:spAutoFit/>
          </a:bodyPr>
          <a:lstStyle/>
          <a:p>
            <a:r>
              <a:rPr lang="en-US" sz="900" u="sng" dirty="0" smtClean="0">
                <a:latin typeface="Century Gothic" pitchFamily="34" charset="0"/>
              </a:rPr>
              <a:t>Cotton Candy Machine $30</a:t>
            </a:r>
            <a:endParaRPr lang="en-US" sz="900" u="sng" dirty="0">
              <a:latin typeface="Century Gothic" pitchFamily="34" charset="0"/>
            </a:endParaRPr>
          </a:p>
        </p:txBody>
      </p:sp>
      <p:sp>
        <p:nvSpPr>
          <p:cNvPr id="49" name="TextBox 48"/>
          <p:cNvSpPr txBox="1"/>
          <p:nvPr/>
        </p:nvSpPr>
        <p:spPr>
          <a:xfrm>
            <a:off x="4868967" y="5188733"/>
            <a:ext cx="1587294" cy="230832"/>
          </a:xfrm>
          <a:prstGeom prst="rect">
            <a:avLst/>
          </a:prstGeom>
          <a:noFill/>
        </p:spPr>
        <p:txBody>
          <a:bodyPr wrap="none" rtlCol="0">
            <a:spAutoFit/>
          </a:bodyPr>
          <a:lstStyle/>
          <a:p>
            <a:r>
              <a:rPr lang="en-US" sz="900" u="sng" dirty="0" smtClean="0">
                <a:latin typeface="Century Gothic" pitchFamily="34" charset="0"/>
              </a:rPr>
              <a:t>Snow Cone Machine $30</a:t>
            </a:r>
            <a:endParaRPr lang="en-US" sz="900" u="sng" dirty="0">
              <a:latin typeface="Century Gothic" pitchFamily="34" charset="0"/>
            </a:endParaRPr>
          </a:p>
        </p:txBody>
      </p:sp>
      <p:sp>
        <p:nvSpPr>
          <p:cNvPr id="50" name="TextBox 49"/>
          <p:cNvSpPr txBox="1"/>
          <p:nvPr/>
        </p:nvSpPr>
        <p:spPr>
          <a:xfrm>
            <a:off x="1339701" y="5167429"/>
            <a:ext cx="1449436" cy="369332"/>
          </a:xfrm>
          <a:prstGeom prst="rect">
            <a:avLst/>
          </a:prstGeom>
          <a:noFill/>
        </p:spPr>
        <p:txBody>
          <a:bodyPr wrap="none" rtlCol="0">
            <a:spAutoFit/>
          </a:bodyPr>
          <a:lstStyle/>
          <a:p>
            <a:pPr algn="ctr"/>
            <a:r>
              <a:rPr lang="en-US" sz="900" u="sng" dirty="0" smtClean="0">
                <a:latin typeface="Century Gothic" pitchFamily="34" charset="0"/>
              </a:rPr>
              <a:t>10 x Pre-made Cotton </a:t>
            </a:r>
          </a:p>
          <a:p>
            <a:pPr algn="ctr"/>
            <a:r>
              <a:rPr lang="en-US" sz="900" u="sng" dirty="0" smtClean="0">
                <a:latin typeface="Century Gothic" pitchFamily="34" charset="0"/>
              </a:rPr>
              <a:t>Candy Bags $20</a:t>
            </a:r>
            <a:endParaRPr lang="en-US" sz="900" u="sng" dirty="0">
              <a:latin typeface="Century Gothic" pitchFamily="34" charset="0"/>
            </a:endParaRPr>
          </a:p>
        </p:txBody>
      </p:sp>
      <p:sp>
        <p:nvSpPr>
          <p:cNvPr id="51" name="TextBox 50"/>
          <p:cNvSpPr txBox="1"/>
          <p:nvPr/>
        </p:nvSpPr>
        <p:spPr>
          <a:xfrm>
            <a:off x="3577097" y="6248400"/>
            <a:ext cx="1992853" cy="230832"/>
          </a:xfrm>
          <a:prstGeom prst="rect">
            <a:avLst/>
          </a:prstGeom>
          <a:noFill/>
        </p:spPr>
        <p:txBody>
          <a:bodyPr wrap="none" rtlCol="0">
            <a:spAutoFit/>
          </a:bodyPr>
          <a:lstStyle/>
          <a:p>
            <a:r>
              <a:rPr lang="en-US" sz="900" b="1" u="sng" dirty="0" smtClean="0">
                <a:latin typeface="Century Gothic" pitchFamily="34" charset="0"/>
              </a:rPr>
              <a:t>Photography/</a:t>
            </a:r>
            <a:r>
              <a:rPr lang="en-US" sz="900" b="1" u="sng" dirty="0" err="1" smtClean="0">
                <a:latin typeface="Century Gothic" pitchFamily="34" charset="0"/>
              </a:rPr>
              <a:t>Videography</a:t>
            </a:r>
            <a:r>
              <a:rPr lang="en-US" sz="900" b="1" u="sng" dirty="0" smtClean="0">
                <a:latin typeface="Century Gothic" pitchFamily="34" charset="0"/>
              </a:rPr>
              <a:t> $40 </a:t>
            </a:r>
            <a:endParaRPr lang="en-US" sz="900" b="1" u="sng" dirty="0">
              <a:latin typeface="Century Gothic" pitchFamily="34" charset="0"/>
            </a:endParaRPr>
          </a:p>
        </p:txBody>
      </p:sp>
      <p:sp>
        <p:nvSpPr>
          <p:cNvPr id="65" name="TextBox 64"/>
          <p:cNvSpPr txBox="1"/>
          <p:nvPr/>
        </p:nvSpPr>
        <p:spPr>
          <a:xfrm>
            <a:off x="1155402" y="6248400"/>
            <a:ext cx="1715534" cy="369332"/>
          </a:xfrm>
          <a:prstGeom prst="rect">
            <a:avLst/>
          </a:prstGeom>
          <a:noFill/>
        </p:spPr>
        <p:txBody>
          <a:bodyPr wrap="none" rtlCol="0">
            <a:spAutoFit/>
          </a:bodyPr>
          <a:lstStyle/>
          <a:p>
            <a:pPr algn="ctr"/>
            <a:r>
              <a:rPr lang="en-US" sz="900" b="1" u="sng" dirty="0" smtClean="0">
                <a:latin typeface="Century Gothic" pitchFamily="34" charset="0"/>
              </a:rPr>
              <a:t>Outdoor Inflatable Cinema </a:t>
            </a:r>
          </a:p>
          <a:p>
            <a:pPr algn="ctr"/>
            <a:r>
              <a:rPr lang="en-US" sz="900" b="1" u="sng" dirty="0" smtClean="0">
                <a:latin typeface="Century Gothic" pitchFamily="34" charset="0"/>
              </a:rPr>
              <a:t>$50 p/hr (min 2hrs)</a:t>
            </a:r>
            <a:endParaRPr lang="en-US" sz="900" b="1" u="sng" dirty="0">
              <a:latin typeface="Century Gothic" pitchFamily="34" charset="0"/>
            </a:endParaRPr>
          </a:p>
        </p:txBody>
      </p:sp>
      <p:sp>
        <p:nvSpPr>
          <p:cNvPr id="66" name="TextBox 65"/>
          <p:cNvSpPr txBox="1"/>
          <p:nvPr/>
        </p:nvSpPr>
        <p:spPr>
          <a:xfrm>
            <a:off x="5583081" y="6214732"/>
            <a:ext cx="2383986" cy="507831"/>
          </a:xfrm>
          <a:prstGeom prst="rect">
            <a:avLst/>
          </a:prstGeom>
          <a:noFill/>
        </p:spPr>
        <p:txBody>
          <a:bodyPr wrap="none" rtlCol="0">
            <a:spAutoFit/>
          </a:bodyPr>
          <a:lstStyle/>
          <a:p>
            <a:pPr algn="ctr"/>
            <a:r>
              <a:rPr lang="en-US" sz="900" b="1" u="sng" dirty="0" smtClean="0">
                <a:latin typeface="Century Gothic" pitchFamily="34" charset="0"/>
              </a:rPr>
              <a:t>DJ Lighting and Music Equipment </a:t>
            </a:r>
          </a:p>
          <a:p>
            <a:pPr algn="ctr"/>
            <a:r>
              <a:rPr lang="en-US" sz="900" b="1" u="sng" dirty="0" smtClean="0">
                <a:latin typeface="Century Gothic" pitchFamily="34" charset="0"/>
              </a:rPr>
              <a:t>$75 Audio only, $75 Lighting  &amp; Karaoke</a:t>
            </a:r>
          </a:p>
          <a:p>
            <a:endParaRPr lang="en-US" sz="900" b="1" u="sng" dirty="0">
              <a:latin typeface="Century Gothic" pitchFamily="34" charset="0"/>
            </a:endParaRPr>
          </a:p>
        </p:txBody>
      </p:sp>
      <p:sp>
        <p:nvSpPr>
          <p:cNvPr id="67" name="TextBox 66"/>
          <p:cNvSpPr txBox="1"/>
          <p:nvPr/>
        </p:nvSpPr>
        <p:spPr>
          <a:xfrm>
            <a:off x="3267736" y="3200400"/>
            <a:ext cx="1210588" cy="369332"/>
          </a:xfrm>
          <a:prstGeom prst="rect">
            <a:avLst/>
          </a:prstGeom>
          <a:noFill/>
        </p:spPr>
        <p:txBody>
          <a:bodyPr wrap="none" rtlCol="0">
            <a:spAutoFit/>
          </a:bodyPr>
          <a:lstStyle/>
          <a:p>
            <a:pPr algn="ctr"/>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a:t>
            </a:r>
          </a:p>
          <a:p>
            <a:pPr algn="ctr"/>
            <a:r>
              <a:rPr lang="en-US" sz="900" u="sng" dirty="0" smtClean="0">
                <a:latin typeface="Century Gothic" pitchFamily="34" charset="0"/>
              </a:rPr>
              <a:t>Patrol Caps  $8 ea</a:t>
            </a:r>
            <a:endParaRPr lang="en-US" sz="900" u="sng" dirty="0">
              <a:latin typeface="Century Gothic" pitchFamily="34" charset="0"/>
            </a:endParaRPr>
          </a:p>
        </p:txBody>
      </p:sp>
      <p:sp>
        <p:nvSpPr>
          <p:cNvPr id="68" name="TextBox 67"/>
          <p:cNvSpPr txBox="1"/>
          <p:nvPr/>
        </p:nvSpPr>
        <p:spPr>
          <a:xfrm>
            <a:off x="6505342" y="3200400"/>
            <a:ext cx="1596912" cy="230832"/>
          </a:xfrm>
          <a:prstGeom prst="rect">
            <a:avLst/>
          </a:prstGeom>
          <a:noFill/>
        </p:spPr>
        <p:txBody>
          <a:bodyPr wrap="none" rtlCol="0">
            <a:spAutoFit/>
          </a:bodyPr>
          <a:lstStyle/>
          <a:p>
            <a:r>
              <a:rPr lang="en-US" sz="900" u="sng" dirty="0" smtClean="0">
                <a:latin typeface="Century Gothic" pitchFamily="34" charset="0"/>
              </a:rPr>
              <a:t>Fun Face </a:t>
            </a:r>
            <a:r>
              <a:rPr lang="en-US" sz="900" u="sng" dirty="0" err="1" smtClean="0">
                <a:latin typeface="Century Gothic" pitchFamily="34" charset="0"/>
              </a:rPr>
              <a:t>Cammo</a:t>
            </a:r>
            <a:r>
              <a:rPr lang="en-US" sz="900" u="sng" dirty="0" smtClean="0">
                <a:latin typeface="Century Gothic" pitchFamily="34" charset="0"/>
              </a:rPr>
              <a:t>  Kits $7</a:t>
            </a:r>
            <a:endParaRPr lang="en-US" sz="900" u="sng" dirty="0">
              <a:latin typeface="Century Gothic" pitchFamily="34" charset="0"/>
            </a:endParaRPr>
          </a:p>
        </p:txBody>
      </p:sp>
      <p:sp>
        <p:nvSpPr>
          <p:cNvPr id="69" name="TextBox 68"/>
          <p:cNvSpPr txBox="1"/>
          <p:nvPr/>
        </p:nvSpPr>
        <p:spPr>
          <a:xfrm>
            <a:off x="4896278" y="3200400"/>
            <a:ext cx="1622560" cy="230832"/>
          </a:xfrm>
          <a:prstGeom prst="rect">
            <a:avLst/>
          </a:prstGeom>
          <a:noFill/>
        </p:spPr>
        <p:txBody>
          <a:bodyPr wrap="none" rtlCol="0">
            <a:spAutoFit/>
          </a:bodyPr>
          <a:lstStyle/>
          <a:p>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Patches</a:t>
            </a:r>
            <a:endParaRPr lang="en-US" sz="900" u="sng" dirty="0">
              <a:latin typeface="Century Gothic" pitchFamily="34" charset="0"/>
            </a:endParaRPr>
          </a:p>
        </p:txBody>
      </p:sp>
      <p:sp>
        <p:nvSpPr>
          <p:cNvPr id="70" name="TextBox 69"/>
          <p:cNvSpPr txBox="1"/>
          <p:nvPr/>
        </p:nvSpPr>
        <p:spPr>
          <a:xfrm>
            <a:off x="3457361" y="4114800"/>
            <a:ext cx="880369" cy="230832"/>
          </a:xfrm>
          <a:prstGeom prst="rect">
            <a:avLst/>
          </a:prstGeom>
          <a:noFill/>
        </p:spPr>
        <p:txBody>
          <a:bodyPr wrap="none" rtlCol="0">
            <a:spAutoFit/>
          </a:bodyPr>
          <a:lstStyle/>
          <a:p>
            <a:r>
              <a:rPr lang="en-US" sz="900" u="sng" dirty="0" smtClean="0">
                <a:latin typeface="Century Gothic" pitchFamily="34" charset="0"/>
              </a:rPr>
              <a:t>Tables $5 ea</a:t>
            </a:r>
            <a:endParaRPr lang="en-US" sz="900" u="sng" dirty="0">
              <a:latin typeface="Century Gothic" pitchFamily="34" charset="0"/>
            </a:endParaRPr>
          </a:p>
        </p:txBody>
      </p:sp>
      <p:sp>
        <p:nvSpPr>
          <p:cNvPr id="71" name="TextBox 70"/>
          <p:cNvSpPr txBox="1"/>
          <p:nvPr/>
        </p:nvSpPr>
        <p:spPr>
          <a:xfrm>
            <a:off x="1272365" y="4114800"/>
            <a:ext cx="1580882" cy="230832"/>
          </a:xfrm>
          <a:prstGeom prst="rect">
            <a:avLst/>
          </a:prstGeom>
          <a:noFill/>
        </p:spPr>
        <p:txBody>
          <a:bodyPr wrap="none" rtlCol="0">
            <a:spAutoFit/>
          </a:bodyPr>
          <a:lstStyle/>
          <a:p>
            <a:r>
              <a:rPr lang="en-US" sz="900" u="sng" dirty="0" smtClean="0">
                <a:latin typeface="Century Gothic" pitchFamily="34" charset="0"/>
              </a:rPr>
              <a:t>Custom Dog Tags  $5 ea.</a:t>
            </a:r>
            <a:endParaRPr lang="en-US" sz="900" u="sng" dirty="0">
              <a:latin typeface="Century Gothic" pitchFamily="34" charset="0"/>
            </a:endParaRPr>
          </a:p>
        </p:txBody>
      </p:sp>
      <p:sp>
        <p:nvSpPr>
          <p:cNvPr id="72" name="TextBox 71"/>
          <p:cNvSpPr txBox="1"/>
          <p:nvPr/>
        </p:nvSpPr>
        <p:spPr>
          <a:xfrm>
            <a:off x="6517763" y="5181600"/>
            <a:ext cx="1547218" cy="230832"/>
          </a:xfrm>
          <a:prstGeom prst="rect">
            <a:avLst/>
          </a:prstGeom>
          <a:noFill/>
        </p:spPr>
        <p:txBody>
          <a:bodyPr wrap="none" rtlCol="0">
            <a:spAutoFit/>
          </a:bodyPr>
          <a:lstStyle/>
          <a:p>
            <a:r>
              <a:rPr lang="en-US" sz="900" u="sng" dirty="0" smtClean="0">
                <a:latin typeface="Century Gothic" pitchFamily="34" charset="0"/>
              </a:rPr>
              <a:t>Extra Syrup Flavors $5 ea</a:t>
            </a:r>
            <a:endParaRPr lang="en-US" sz="900" u="sng" dirty="0">
              <a:latin typeface="Century Gothic" pitchFamily="34" charset="0"/>
            </a:endParaRPr>
          </a:p>
        </p:txBody>
      </p:sp>
      <p:pic>
        <p:nvPicPr>
          <p:cNvPr id="73" name="Picture 72" descr="videography.png"/>
          <p:cNvPicPr>
            <a:picLocks noChangeAspect="1"/>
          </p:cNvPicPr>
          <p:nvPr/>
        </p:nvPicPr>
        <p:blipFill>
          <a:blip r:embed="rId3" cstate="print"/>
          <a:stretch>
            <a:fillRect/>
          </a:stretch>
        </p:blipFill>
        <p:spPr>
          <a:xfrm>
            <a:off x="4170938" y="5638800"/>
            <a:ext cx="879277" cy="533400"/>
          </a:xfrm>
          <a:prstGeom prst="rect">
            <a:avLst/>
          </a:prstGeom>
        </p:spPr>
      </p:pic>
      <p:pic>
        <p:nvPicPr>
          <p:cNvPr id="74" name="Picture 73" descr="10508_4120834354.jpg"/>
          <p:cNvPicPr>
            <a:picLocks noChangeAspect="1"/>
          </p:cNvPicPr>
          <p:nvPr/>
        </p:nvPicPr>
        <p:blipFill>
          <a:blip r:embed="rId4" cstate="print"/>
          <a:stretch>
            <a:fillRect/>
          </a:stretch>
        </p:blipFill>
        <p:spPr>
          <a:xfrm>
            <a:off x="1570070" y="5638800"/>
            <a:ext cx="914400" cy="514135"/>
          </a:xfrm>
          <a:prstGeom prst="rect">
            <a:avLst/>
          </a:prstGeom>
        </p:spPr>
      </p:pic>
      <p:pic>
        <p:nvPicPr>
          <p:cNvPr id="75" name="Picture 74" descr="DJ.png"/>
          <p:cNvPicPr>
            <a:picLocks noChangeAspect="1"/>
          </p:cNvPicPr>
          <p:nvPr/>
        </p:nvPicPr>
        <p:blipFill>
          <a:blip r:embed="rId5" cstate="print"/>
          <a:stretch>
            <a:fillRect/>
          </a:stretch>
        </p:blipFill>
        <p:spPr>
          <a:xfrm>
            <a:off x="6366766" y="5615765"/>
            <a:ext cx="914400" cy="538162"/>
          </a:xfrm>
          <a:prstGeom prst="rect">
            <a:avLst/>
          </a:prstGeom>
        </p:spPr>
      </p:pic>
      <p:pic>
        <p:nvPicPr>
          <p:cNvPr id="76" name="Picture 75" descr="Popcorn Cart.png"/>
          <p:cNvPicPr>
            <a:picLocks noChangeAspect="1"/>
          </p:cNvPicPr>
          <p:nvPr/>
        </p:nvPicPr>
        <p:blipFill>
          <a:blip r:embed="rId6" cstate="print"/>
          <a:stretch>
            <a:fillRect/>
          </a:stretch>
        </p:blipFill>
        <p:spPr>
          <a:xfrm>
            <a:off x="7315200" y="3505200"/>
            <a:ext cx="547687" cy="620534"/>
          </a:xfrm>
          <a:prstGeom prst="rect">
            <a:avLst/>
          </a:prstGeom>
        </p:spPr>
      </p:pic>
      <p:pic>
        <p:nvPicPr>
          <p:cNvPr id="77" name="Picture 76" descr="Dog Tags.jpg"/>
          <p:cNvPicPr>
            <a:picLocks noChangeAspect="1"/>
          </p:cNvPicPr>
          <p:nvPr/>
        </p:nvPicPr>
        <p:blipFill>
          <a:blip r:embed="rId7" cstate="print"/>
          <a:stretch>
            <a:fillRect/>
          </a:stretch>
        </p:blipFill>
        <p:spPr>
          <a:xfrm>
            <a:off x="1729565" y="3505200"/>
            <a:ext cx="609600" cy="609600"/>
          </a:xfrm>
          <a:prstGeom prst="rect">
            <a:avLst/>
          </a:prstGeom>
        </p:spPr>
      </p:pic>
      <p:pic>
        <p:nvPicPr>
          <p:cNvPr id="78" name="Picture 77" descr="Snow Cone.png"/>
          <p:cNvPicPr>
            <a:picLocks noChangeAspect="1"/>
          </p:cNvPicPr>
          <p:nvPr/>
        </p:nvPicPr>
        <p:blipFill>
          <a:blip r:embed="rId8" cstate="print"/>
          <a:stretch>
            <a:fillRect/>
          </a:stretch>
        </p:blipFill>
        <p:spPr>
          <a:xfrm>
            <a:off x="5332231" y="4557829"/>
            <a:ext cx="609600" cy="609600"/>
          </a:xfrm>
          <a:prstGeom prst="rect">
            <a:avLst/>
          </a:prstGeom>
        </p:spPr>
      </p:pic>
      <p:pic>
        <p:nvPicPr>
          <p:cNvPr id="79" name="Picture 78" descr="imagesCARKSV1Z.jpg"/>
          <p:cNvPicPr>
            <a:picLocks noChangeAspect="1"/>
          </p:cNvPicPr>
          <p:nvPr/>
        </p:nvPicPr>
        <p:blipFill>
          <a:blip r:embed="rId9" cstate="print"/>
          <a:stretch>
            <a:fillRect/>
          </a:stretch>
        </p:blipFill>
        <p:spPr>
          <a:xfrm>
            <a:off x="7315200" y="4572000"/>
            <a:ext cx="533399" cy="609598"/>
          </a:xfrm>
          <a:prstGeom prst="rect">
            <a:avLst/>
          </a:prstGeom>
        </p:spPr>
      </p:pic>
      <p:pic>
        <p:nvPicPr>
          <p:cNvPr id="80" name="Picture 79" descr="cotton-candy_machine.jpg"/>
          <p:cNvPicPr>
            <a:picLocks noChangeAspect="1"/>
          </p:cNvPicPr>
          <p:nvPr/>
        </p:nvPicPr>
        <p:blipFill>
          <a:blip r:embed="rId10" cstate="print"/>
          <a:stretch>
            <a:fillRect/>
          </a:stretch>
        </p:blipFill>
        <p:spPr>
          <a:xfrm>
            <a:off x="3542406" y="4550734"/>
            <a:ext cx="609600" cy="590550"/>
          </a:xfrm>
          <a:prstGeom prst="rect">
            <a:avLst/>
          </a:prstGeom>
        </p:spPr>
      </p:pic>
      <p:pic>
        <p:nvPicPr>
          <p:cNvPr id="81" name="Picture 80" descr="Cotton%20Candy%20Cart.jpg"/>
          <p:cNvPicPr>
            <a:picLocks noChangeAspect="1"/>
          </p:cNvPicPr>
          <p:nvPr/>
        </p:nvPicPr>
        <p:blipFill>
          <a:blip r:embed="rId11" cstate="print"/>
          <a:stretch>
            <a:fillRect/>
          </a:stretch>
        </p:blipFill>
        <p:spPr>
          <a:xfrm>
            <a:off x="1593105" y="4576924"/>
            <a:ext cx="868330" cy="583409"/>
          </a:xfrm>
          <a:prstGeom prst="rect">
            <a:avLst/>
          </a:prstGeom>
        </p:spPr>
      </p:pic>
      <p:pic>
        <p:nvPicPr>
          <p:cNvPr id="82" name="Picture 81" descr="tables.png"/>
          <p:cNvPicPr>
            <a:picLocks noChangeAspect="1"/>
          </p:cNvPicPr>
          <p:nvPr/>
        </p:nvPicPr>
        <p:blipFill>
          <a:blip r:embed="rId12" cstate="print"/>
          <a:stretch>
            <a:fillRect/>
          </a:stretch>
        </p:blipFill>
        <p:spPr>
          <a:xfrm>
            <a:off x="3514064" y="3581400"/>
            <a:ext cx="685800" cy="539424"/>
          </a:xfrm>
          <a:prstGeom prst="rect">
            <a:avLst/>
          </a:prstGeom>
        </p:spPr>
      </p:pic>
      <p:pic>
        <p:nvPicPr>
          <p:cNvPr id="83" name="Picture 82" descr="Chairs.png"/>
          <p:cNvPicPr>
            <a:picLocks noChangeAspect="1"/>
          </p:cNvPicPr>
          <p:nvPr/>
        </p:nvPicPr>
        <p:blipFill>
          <a:blip r:embed="rId13" cstate="print"/>
          <a:stretch>
            <a:fillRect/>
          </a:stretch>
        </p:blipFill>
        <p:spPr>
          <a:xfrm>
            <a:off x="5334000" y="3505200"/>
            <a:ext cx="533400" cy="609600"/>
          </a:xfrm>
          <a:prstGeom prst="rect">
            <a:avLst/>
          </a:prstGeom>
        </p:spPr>
      </p:pic>
      <p:pic>
        <p:nvPicPr>
          <p:cNvPr id="84" name="Picture 83" descr="Cammo Kits.jpg"/>
          <p:cNvPicPr>
            <a:picLocks noChangeAspect="1"/>
          </p:cNvPicPr>
          <p:nvPr/>
        </p:nvPicPr>
        <p:blipFill>
          <a:blip r:embed="rId14" cstate="print"/>
          <a:stretch>
            <a:fillRect/>
          </a:stretch>
        </p:blipFill>
        <p:spPr>
          <a:xfrm>
            <a:off x="6884573" y="2667000"/>
            <a:ext cx="628650" cy="533400"/>
          </a:xfrm>
          <a:prstGeom prst="rect">
            <a:avLst/>
          </a:prstGeom>
        </p:spPr>
      </p:pic>
      <p:pic>
        <p:nvPicPr>
          <p:cNvPr id="85" name="Picture 84" descr="Patrol Cap.jpg"/>
          <p:cNvPicPr>
            <a:picLocks noChangeAspect="1"/>
          </p:cNvPicPr>
          <p:nvPr/>
        </p:nvPicPr>
        <p:blipFill>
          <a:blip r:embed="rId15" cstate="print"/>
          <a:stretch>
            <a:fillRect/>
          </a:stretch>
        </p:blipFill>
        <p:spPr>
          <a:xfrm>
            <a:off x="3577861" y="2647950"/>
            <a:ext cx="577701" cy="577701"/>
          </a:xfrm>
          <a:prstGeom prst="rect">
            <a:avLst/>
          </a:prstGeom>
        </p:spPr>
      </p:pic>
      <p:pic>
        <p:nvPicPr>
          <p:cNvPr id="33" name="Picture 32" descr="2nd Light Logo Perfect!.png"/>
          <p:cNvPicPr>
            <a:picLocks noChangeAspect="1"/>
          </p:cNvPicPr>
          <p:nvPr/>
        </p:nvPicPr>
        <p:blipFill>
          <a:blip r:embed="rId16" cstate="print"/>
          <a:stretch>
            <a:fillRect/>
          </a:stretch>
        </p:blipFill>
        <p:spPr>
          <a:xfrm>
            <a:off x="5273040" y="2631842"/>
            <a:ext cx="655319" cy="556143"/>
          </a:xfrm>
          <a:prstGeom prst="rect">
            <a:avLst/>
          </a:prstGeom>
        </p:spPr>
      </p:pic>
      <p:grpSp>
        <p:nvGrpSpPr>
          <p:cNvPr id="39" name="Group 38"/>
          <p:cNvGrpSpPr/>
          <p:nvPr/>
        </p:nvGrpSpPr>
        <p:grpSpPr>
          <a:xfrm>
            <a:off x="1981200" y="2674151"/>
            <a:ext cx="533400" cy="548464"/>
            <a:chOff x="228600" y="3581400"/>
            <a:chExt cx="533400" cy="548464"/>
          </a:xfrm>
        </p:grpSpPr>
        <p:pic>
          <p:nvPicPr>
            <p:cNvPr id="86" name="Picture 85" descr="screen-print-code-v-camouflage-tee3906.jpg"/>
            <p:cNvPicPr>
              <a:picLocks noChangeAspect="1"/>
            </p:cNvPicPr>
            <p:nvPr/>
          </p:nvPicPr>
          <p:blipFill>
            <a:blip r:embed="rId17" cstate="print"/>
            <a:stretch>
              <a:fillRect/>
            </a:stretch>
          </p:blipFill>
          <p:spPr>
            <a:xfrm>
              <a:off x="228600" y="3581400"/>
              <a:ext cx="533400" cy="548464"/>
            </a:xfrm>
            <a:prstGeom prst="rect">
              <a:avLst/>
            </a:prstGeom>
          </p:spPr>
        </p:pic>
        <p:pic>
          <p:nvPicPr>
            <p:cNvPr id="34" name="Picture 33" descr="2nd Light Logo Perfect!.png"/>
            <p:cNvPicPr>
              <a:picLocks noChangeAspect="1"/>
            </p:cNvPicPr>
            <p:nvPr/>
          </p:nvPicPr>
          <p:blipFill>
            <a:blip r:embed="rId18" cstate="print"/>
            <a:stretch>
              <a:fillRect/>
            </a:stretch>
          </p:blipFill>
          <p:spPr>
            <a:xfrm>
              <a:off x="523876" y="3707609"/>
              <a:ext cx="79494" cy="67463"/>
            </a:xfrm>
            <a:prstGeom prst="rect">
              <a:avLst/>
            </a:prstGeom>
          </p:spPr>
        </p:pic>
      </p:grpSp>
      <p:pic>
        <p:nvPicPr>
          <p:cNvPr id="35" name="Picture 34" descr="2nd Light Logo Perfect!.png"/>
          <p:cNvPicPr>
            <a:picLocks noChangeAspect="1"/>
          </p:cNvPicPr>
          <p:nvPr/>
        </p:nvPicPr>
        <p:blipFill>
          <a:blip r:embed="rId19" cstate="print"/>
          <a:stretch>
            <a:fillRect/>
          </a:stretch>
        </p:blipFill>
        <p:spPr>
          <a:xfrm>
            <a:off x="3692335" y="2855206"/>
            <a:ext cx="122427" cy="116594"/>
          </a:xfrm>
          <a:prstGeom prst="rect">
            <a:avLst/>
          </a:prstGeom>
          <a:scene3d>
            <a:camera prst="isometricLeftDown">
              <a:rot lat="2100000" lon="2400000" rev="0"/>
            </a:camera>
            <a:lightRig rig="threePt" dir="t"/>
          </a:scene3d>
        </p:spPr>
      </p:pic>
      <p:grpSp>
        <p:nvGrpSpPr>
          <p:cNvPr id="38" name="Group 37"/>
          <p:cNvGrpSpPr/>
          <p:nvPr/>
        </p:nvGrpSpPr>
        <p:grpSpPr>
          <a:xfrm>
            <a:off x="1390650" y="2676525"/>
            <a:ext cx="571843" cy="533400"/>
            <a:chOff x="152400" y="3429000"/>
            <a:chExt cx="571843" cy="533400"/>
          </a:xfrm>
        </p:grpSpPr>
        <p:pic>
          <p:nvPicPr>
            <p:cNvPr id="36" name="Picture 35" descr="ac-dc-back-black-back.jpg"/>
            <p:cNvPicPr>
              <a:picLocks noChangeAspect="1"/>
            </p:cNvPicPr>
            <p:nvPr/>
          </p:nvPicPr>
          <p:blipFill>
            <a:blip r:embed="rId20" cstate="print"/>
            <a:stretch>
              <a:fillRect/>
            </a:stretch>
          </p:blipFill>
          <p:spPr>
            <a:xfrm>
              <a:off x="152400" y="3429000"/>
              <a:ext cx="571843" cy="533400"/>
            </a:xfrm>
            <a:prstGeom prst="rect">
              <a:avLst/>
            </a:prstGeom>
          </p:spPr>
        </p:pic>
        <p:pic>
          <p:nvPicPr>
            <p:cNvPr id="37" name="Picture 36" descr="2nd Light Logo Perfect!.png"/>
            <p:cNvPicPr>
              <a:picLocks noChangeAspect="1"/>
            </p:cNvPicPr>
            <p:nvPr/>
          </p:nvPicPr>
          <p:blipFill>
            <a:blip r:embed="rId21" cstate="print"/>
            <a:stretch>
              <a:fillRect/>
            </a:stretch>
          </p:blipFill>
          <p:spPr>
            <a:xfrm>
              <a:off x="352425" y="3581400"/>
              <a:ext cx="169283" cy="143663"/>
            </a:xfrm>
            <a:prstGeom prst="rect">
              <a:avLst/>
            </a:prstGeom>
          </p:spPr>
        </p:pic>
      </p:grpSp>
      <p:pic>
        <p:nvPicPr>
          <p:cNvPr id="40" name="Picture 39" descr="Hot Dog Cart.jpg"/>
          <p:cNvPicPr>
            <a:picLocks noChangeAspect="1"/>
          </p:cNvPicPr>
          <p:nvPr/>
        </p:nvPicPr>
        <p:blipFill>
          <a:blip r:embed="rId22" cstate="print"/>
          <a:stretch>
            <a:fillRect/>
          </a:stretch>
        </p:blipFill>
        <p:spPr>
          <a:xfrm>
            <a:off x="6629400" y="3505200"/>
            <a:ext cx="609600" cy="609600"/>
          </a:xfrm>
          <a:prstGeom prst="rect">
            <a:avLst/>
          </a:prstGeom>
        </p:spPr>
      </p:pic>
      <p:pic>
        <p:nvPicPr>
          <p:cNvPr id="41" name="Picture 40" descr="Nachos.jpg"/>
          <p:cNvPicPr>
            <a:picLocks noChangeAspect="1"/>
          </p:cNvPicPr>
          <p:nvPr/>
        </p:nvPicPr>
        <p:blipFill>
          <a:blip r:embed="rId23" cstate="print"/>
          <a:stretch>
            <a:fillRect/>
          </a:stretch>
        </p:blipFill>
        <p:spPr>
          <a:xfrm>
            <a:off x="6629400" y="4572000"/>
            <a:ext cx="533400" cy="6096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11372</TotalTime>
  <Words>3078</Words>
  <Application>Microsoft Office PowerPoint</Application>
  <PresentationFormat>On-screen Show (4:3)</PresentationFormat>
  <Paragraphs>314</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Apex</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CENTCOM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uriel.washington</dc:creator>
  <cp:lastModifiedBy>uriel.washington</cp:lastModifiedBy>
  <cp:revision>254</cp:revision>
  <dcterms:created xsi:type="dcterms:W3CDTF">2013-09-13T05:34:32Z</dcterms:created>
  <dcterms:modified xsi:type="dcterms:W3CDTF">2014-01-10T20:45:06Z</dcterms:modified>
</cp:coreProperties>
</file>